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3.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Lst>
  <p:notesMasterIdLst>
    <p:notesMasterId r:id="rId40"/>
  </p:notesMasterIdLst>
  <p:sldIdLst>
    <p:sldId id="278" r:id="rId2"/>
    <p:sldId id="279" r:id="rId3"/>
    <p:sldId id="313" r:id="rId4"/>
    <p:sldId id="312" r:id="rId5"/>
    <p:sldId id="314" r:id="rId6"/>
    <p:sldId id="315" r:id="rId7"/>
    <p:sldId id="316" r:id="rId8"/>
    <p:sldId id="281" r:id="rId9"/>
    <p:sldId id="317" r:id="rId10"/>
    <p:sldId id="318" r:id="rId11"/>
    <p:sldId id="320" r:id="rId12"/>
    <p:sldId id="321" r:id="rId13"/>
    <p:sldId id="322" r:id="rId14"/>
    <p:sldId id="323" r:id="rId15"/>
    <p:sldId id="324" r:id="rId16"/>
    <p:sldId id="325" r:id="rId17"/>
    <p:sldId id="326" r:id="rId18"/>
    <p:sldId id="327" r:id="rId19"/>
    <p:sldId id="328" r:id="rId20"/>
    <p:sldId id="329" r:id="rId21"/>
    <p:sldId id="330" r:id="rId22"/>
    <p:sldId id="333" r:id="rId23"/>
    <p:sldId id="331" r:id="rId24"/>
    <p:sldId id="332" r:id="rId25"/>
    <p:sldId id="288" r:id="rId26"/>
    <p:sldId id="336" r:id="rId27"/>
    <p:sldId id="337" r:id="rId28"/>
    <p:sldId id="339" r:id="rId29"/>
    <p:sldId id="340" r:id="rId30"/>
    <p:sldId id="341" r:id="rId31"/>
    <p:sldId id="342" r:id="rId32"/>
    <p:sldId id="343" r:id="rId33"/>
    <p:sldId id="344" r:id="rId34"/>
    <p:sldId id="345" r:id="rId35"/>
    <p:sldId id="346" r:id="rId36"/>
    <p:sldId id="347" r:id="rId37"/>
    <p:sldId id="348" r:id="rId38"/>
    <p:sldId id="31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21C44B-9D3D-4A69-A9D0-3CE32FB7E9A6}" v="1509" dt="2021-04-18T15:27:26.2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328" autoAdjust="0"/>
  </p:normalViewPr>
  <p:slideViewPr>
    <p:cSldViewPr snapToGrid="0">
      <p:cViewPr>
        <p:scale>
          <a:sx n="150" d="100"/>
          <a:sy n="150" d="100"/>
        </p:scale>
        <p:origin x="-996" y="-141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algorithm we’re using as a whole to perform our direct lighting algorithm. I’ll go through step by step what we do.</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3361972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rasterize the scene to create a </a:t>
            </a:r>
            <a:r>
              <a:rPr lang="en-US" dirty="0" err="1"/>
              <a:t>Gbuffer</a:t>
            </a:r>
            <a:r>
              <a:rPr lang="en-US" dirty="0"/>
              <a:t>.</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2207795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rasterization means that we take all the primitive scene data, and render them to the screen, and whatever is closest to the camera will overwrite any previously drawn triangles.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when we want to rasterize a </a:t>
            </a:r>
            <a:r>
              <a:rPr lang="en-US" dirty="0" err="1"/>
              <a:t>Gbuffer</a:t>
            </a:r>
            <a:r>
              <a:rPr lang="en-US" dirty="0"/>
              <a:t>, we aren’t rasterizing the final image. So instead of rasterizing to a screen image, we rasterize to a texture&lt;&gt;, which is just a bitmap stored on the GPU memory. Additionally, we don’t perform shading here, instead we want to produce the necessary geometry information to be later used by other passes to be able to make the final shaded image. So what we render is the position coordinates in world space of the pixels&lt;&gt;, the normal&lt;&gt;, and the material color&lt;&gt;. These, along with the lights information, are sufficient to create a shaded output image by post-processing on these textures&lt;&gt;, although this does not have shadows. For shadows, we need additional information. Traditionally, we can use shadow mapping, but we will discuss a raytraced solution which has the potential to generate more realistic shadow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 is the first step.</a:t>
            </a:r>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424478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produce the </a:t>
            </a:r>
            <a:r>
              <a:rPr lang="en-US" dirty="0" err="1"/>
              <a:t>Gbuffer</a:t>
            </a:r>
            <a:r>
              <a:rPr lang="en-US" dirty="0"/>
              <a:t>.</a:t>
            </a:r>
          </a:p>
          <a:p>
            <a:r>
              <a:rPr lang="en-US" dirty="0"/>
              <a:t>Next, we need to perform shading for each pixel.&lt;&gt;</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3623618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do this is that we have our pixel’s starting color as black, and for each light in the room, we will add its contribution to the pixel. This will give us the final color. But as mentioned just now, this will lead to a &lt;&gt; image without shadows. So the way we can add shadows is with this raytracing step.&lt;&gt;</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15</a:t>
            </a:fld>
            <a:endParaRPr lang="en-US" dirty="0"/>
          </a:p>
        </p:txBody>
      </p:sp>
    </p:spTree>
    <p:extLst>
      <p:ext uri="{BB962C8B-B14F-4D97-AF65-F5344CB8AC3E}">
        <p14:creationId xmlns:p14="http://schemas.microsoft.com/office/powerpoint/2010/main" val="50746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instead of adding the light’s contribution unconditionally, we perform raytracing to make sure that the light can reach that point. So what does that look like in practice?</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16</a:t>
            </a:fld>
            <a:endParaRPr lang="en-US" dirty="0"/>
          </a:p>
        </p:txBody>
      </p:sp>
    </p:spTree>
    <p:extLst>
      <p:ext uri="{BB962C8B-B14F-4D97-AF65-F5344CB8AC3E}">
        <p14:creationId xmlns:p14="http://schemas.microsoft.com/office/powerpoint/2010/main" val="970156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 scene that looks like this. We have a light over here&lt;&gt;. It’s in 2d so you’ll just have to imagine a bit. Now let’s say we wanted to shade pixels in this area&lt;&gt;, so what we would do is that for each pixel here, if we want to know whether this light should contribute to the shading at this point, we trace a ray to the light&lt;&gt;. We notice there’s nothing blocking the light, so we can add its contribution.</a:t>
            </a:r>
          </a:p>
          <a:p>
            <a:r>
              <a:rPr lang="en-SG" dirty="0"/>
              <a:t>If we wanted to shade a pixel here&lt;&gt; instead, we trace a ray to the light&lt;&gt;, but it is blocked by some surfaces&lt;&gt;, so these areas will be shadowed and the light will not add its contribution.</a:t>
            </a:r>
          </a:p>
          <a:p>
            <a:r>
              <a:rPr lang="en-SG" dirty="0"/>
              <a:t>So we get a Boolean for each pixel for this light, represented by this final image&lt;&gt;. This isn’t the final image, but it’s just </a:t>
            </a:r>
            <a:r>
              <a:rPr lang="en-SG" dirty="0" err="1"/>
              <a:t>colored</a:t>
            </a:r>
            <a:r>
              <a:rPr lang="en-SG" dirty="0"/>
              <a:t> if the ray from that pixel to the light is unobstructed, and black otherwise. So this should hopefully give a clear understanding of how each pixel is shaded. We do this for each light&lt;&gt; [10:25]</a:t>
            </a:r>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1407097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get the final image.</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18</a:t>
            </a:fld>
            <a:endParaRPr lang="en-US" dirty="0"/>
          </a:p>
        </p:txBody>
      </p:sp>
    </p:spTree>
    <p:extLst>
      <p:ext uri="{BB962C8B-B14F-4D97-AF65-F5344CB8AC3E}">
        <p14:creationId xmlns:p14="http://schemas.microsoft.com/office/powerpoint/2010/main" val="4262707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detail to note is that we use the Lambertian&lt;&gt; shading equation to shade our surfaces</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870213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leaves us with the final pixel color for each pixel based on the raytraced information from each light.</a:t>
            </a:r>
          </a:p>
          <a:p>
            <a:endParaRPr lang="en-US" dirty="0"/>
          </a:p>
          <a:p>
            <a:r>
              <a:rPr lang="en-US" dirty="0"/>
              <a:t>So this is how it would look like if the algorithm was performed serially, but we need to split this into a distributed algorithm.</a:t>
            </a:r>
          </a:p>
          <a:p>
            <a:r>
              <a:rPr lang="en-US" dirty="0"/>
              <a:t>[4:40 + 6:45 = 11:25]</a:t>
            </a:r>
          </a:p>
          <a:p>
            <a:endParaRPr lang="en-US" dirty="0"/>
          </a:p>
          <a:p>
            <a:r>
              <a:rPr lang="en-US" dirty="0"/>
              <a:t>We observe that the information from raytracing in this algorithm is just a Boolean per light per pixel. As such, the way we distribute the algorithm was as in our architecture we mentioned before.</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20</a:t>
            </a:fld>
            <a:endParaRPr lang="en-US" dirty="0"/>
          </a:p>
        </p:txBody>
      </p:sp>
    </p:spTree>
    <p:extLst>
      <p:ext uri="{BB962C8B-B14F-4D97-AF65-F5344CB8AC3E}">
        <p14:creationId xmlns:p14="http://schemas.microsoft.com/office/powerpoint/2010/main" val="61955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project’s goal was to create a novel distributed real-time rendering algorithm that combines raytracing and rasterization in creating the final output. So there’s a few main concepts to introduce. We wish to make a rendering pipeline that can render a scene in real-time&lt;&gt;, so the framerate must be high enough to make the graphics rendering program interactive. The second is that we wanted to make a distributed algorithm, which means we split the rendering workload over multiple devices&lt;&gt;.  The main reason for this is to allow less powerful hardware to achieve high quality renders&lt;&gt; that they normally would not be able to achieve, but can do so with assistance of another device with better hardware. Finally, we want to use a hybrid rendering algorithm that combines raytracing and rasterization&lt;&gt;. So first I’ll explain the difference between these two rendering algorithms.</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454269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for some details on how we implement the visibility bitmap here, each pixel is an unsigned 32 bit integer&lt;&gt;. This is a bitmask, where each bit represents whether light </a:t>
            </a:r>
            <a:r>
              <a:rPr lang="en-US" dirty="0" err="1"/>
              <a:t>i</a:t>
            </a:r>
            <a:r>
              <a:rPr lang="en-US" dirty="0"/>
              <a:t> is unobstructed. So for example, if this is the bitmask&lt;&gt;,  and our scene has 5 lights, it means that light 0 is obstructed, light 1 is unobstructed, 2 is unobstructed, 3 is obstructed, and 4 is unobstructed. So this information is sufficient to tell our shading pass whether each light contributes to the shading, and we can generate our shaded scene.</a:t>
            </a:r>
          </a:p>
          <a:p>
            <a:endParaRPr lang="en-US" dirty="0"/>
          </a:p>
          <a:p>
            <a:r>
              <a:rPr lang="en-US" dirty="0"/>
              <a:t>In the future work section I’ll talk about how we can extend this architecture. For the last slide of the system design part, I’ll mention the data flow as well to achieve this architecture.&lt;&gt;</a:t>
            </a:r>
          </a:p>
        </p:txBody>
      </p:sp>
      <p:sp>
        <p:nvSpPr>
          <p:cNvPr id="4" name="Slide Number Placeholder 3"/>
          <p:cNvSpPr>
            <a:spLocks noGrp="1"/>
          </p:cNvSpPr>
          <p:nvPr>
            <p:ph type="sldNum" sz="quarter" idx="5"/>
          </p:nvPr>
        </p:nvSpPr>
        <p:spPr/>
        <p:txBody>
          <a:bodyPr/>
          <a:lstStyle/>
          <a:p>
            <a:fld id="{2E6DE88F-1F85-4A27-9D34-D74A50E7B0DA}" type="slidenum">
              <a:rPr lang="en-US" smtClean="0"/>
              <a:t>21</a:t>
            </a:fld>
            <a:endParaRPr lang="en-US" dirty="0"/>
          </a:p>
        </p:txBody>
      </p:sp>
    </p:spTree>
    <p:extLst>
      <p:ext uri="{BB962C8B-B14F-4D97-AF65-F5344CB8AC3E}">
        <p14:creationId xmlns:p14="http://schemas.microsoft.com/office/powerpoint/2010/main" val="3301640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we’re dealing with two devices, we’re dealing with separate memory on each device. The computer has RAM, but the GPU also has its own dedicated video RAM that is only meant for use by the GPU. We can transfer memory from the RAM to the video RAM and vice versa, but the CPU cannot directly access the VRAM to send its data to the client&lt;&gt;. So we have this sequential memory transfer that needs to take place.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the frame starts rendering, the client sends its scene updates to its own GPU memory, and sends the updates to the server as well. The server then updates the scene which modifies the GPU representation of the scene. The GPU then can render the visibility bitmap, and it needs to transfer this from the VRAM to the RAM so that the CPU can then send it over the network to the client. The client will then load it to its VRAM, and then it can be used for the post-processing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should give a high level understanding of the architecture and data flow, so now we’ll look at the implementation details&lt;&gt;.</a:t>
            </a:r>
            <a:endParaRPr lang="en-SG" dirty="0"/>
          </a:p>
          <a:p>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3832524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briefly mention the hardware, we are performing a distributed rendering algorithm, so we have two devices&lt;&gt;, and it’s a prototype for cloud rendering, so they are connected by ethernet for now via a home router&lt;&gt;. Since we are using raytracing in real time for the server, we are using NVIDIA’s Turing hardware, the RTX-2060 in my case&lt;&gt;. As for the software,</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23</a:t>
            </a:fld>
            <a:endParaRPr lang="en-US" dirty="0"/>
          </a:p>
        </p:txBody>
      </p:sp>
    </p:spTree>
    <p:extLst>
      <p:ext uri="{BB962C8B-B14F-4D97-AF65-F5344CB8AC3E}">
        <p14:creationId xmlns:p14="http://schemas.microsoft.com/office/powerpoint/2010/main" val="3967439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building on top of NVIDIA’s </a:t>
            </a:r>
            <a:r>
              <a:rPr lang="en-US" dirty="0" err="1"/>
              <a:t>Falcor</a:t>
            </a:r>
            <a:r>
              <a:rPr lang="en-US" dirty="0"/>
              <a:t> framework&lt;&gt;, which is a prototyping framework that builds an abstraction layer on top of DirectX 12 and </a:t>
            </a:r>
            <a:r>
              <a:rPr lang="en-US" dirty="0" err="1"/>
              <a:t>directX</a:t>
            </a:r>
            <a:r>
              <a:rPr lang="en-US" dirty="0"/>
              <a:t> raytracing&lt;&gt;. This handles&lt;&gt; calls to </a:t>
            </a:r>
            <a:r>
              <a:rPr lang="en-US" dirty="0" err="1"/>
              <a:t>directx</a:t>
            </a:r>
            <a:r>
              <a:rPr lang="en-US" dirty="0"/>
              <a:t> so that we have an easier time managing these things. </a:t>
            </a:r>
          </a:p>
          <a:p>
            <a:r>
              <a:rPr lang="en-US" dirty="0"/>
              <a:t>(e.g. </a:t>
            </a:r>
            <a:r>
              <a:rPr lang="en-GB" sz="1800" dirty="0">
                <a:effectLst/>
                <a:latin typeface="Times New Roman" panose="02020603050405020304" pitchFamily="18" charset="0"/>
                <a:ea typeface="DengXian" panose="02010600030101010101" pitchFamily="2" charset="-122"/>
              </a:rPr>
              <a:t>3D scene file input/output</a:t>
            </a:r>
            <a:r>
              <a:rPr lang="en-SG" sz="1800" dirty="0">
                <a:effectLst/>
                <a:latin typeface="Times New Roman" panose="02020603050405020304" pitchFamily="18" charset="0"/>
                <a:ea typeface="DengXian" panose="02010600030101010101" pitchFamily="2" charset="-122"/>
              </a:rPr>
              <a:t>, </a:t>
            </a:r>
            <a:r>
              <a:rPr lang="en-GB" sz="1800" dirty="0">
                <a:effectLst/>
                <a:latin typeface="Times New Roman" panose="02020603050405020304" pitchFamily="18" charset="0"/>
                <a:ea typeface="DengXian" panose="02010600030101010101" pitchFamily="2" charset="-122"/>
              </a:rPr>
              <a:t>Construction of DXR acceleration structures</a:t>
            </a:r>
            <a:r>
              <a:rPr lang="en-SG" sz="1800" dirty="0">
                <a:effectLst/>
                <a:latin typeface="Times New Roman" panose="02020603050405020304" pitchFamily="18" charset="0"/>
                <a:ea typeface="DengXian" panose="02010600030101010101" pitchFamily="2" charset="-122"/>
              </a:rPr>
              <a:t>, </a:t>
            </a:r>
            <a:r>
              <a:rPr lang="en-GB" sz="1800" dirty="0">
                <a:effectLst/>
                <a:latin typeface="Times New Roman" panose="02020603050405020304" pitchFamily="18" charset="0"/>
                <a:ea typeface="DengXian" panose="02010600030101010101" pitchFamily="2" charset="-122"/>
              </a:rPr>
              <a:t>Convenient interface for toggling animation, camera movement, light/material properties</a:t>
            </a:r>
          </a:p>
          <a:p>
            <a:r>
              <a:rPr lang="en-GB" sz="1800" dirty="0">
                <a:effectLst/>
                <a:latin typeface="Times New Roman" panose="02020603050405020304" pitchFamily="18" charset="0"/>
                <a:ea typeface="DengXian" panose="02010600030101010101" pitchFamily="2" charset="-122"/>
              </a:rPr>
              <a:t>On top of that, we based our rendering pipeline base code on a </a:t>
            </a:r>
            <a:r>
              <a:rPr lang="en-GB" sz="1800" dirty="0" err="1">
                <a:effectLst/>
                <a:latin typeface="Times New Roman" panose="02020603050405020304" pitchFamily="18" charset="0"/>
                <a:ea typeface="DengXian" panose="02010600030101010101" pitchFamily="2" charset="-122"/>
              </a:rPr>
              <a:t>Falcor</a:t>
            </a:r>
            <a:r>
              <a:rPr lang="en-GB" sz="1800" dirty="0">
                <a:effectLst/>
                <a:latin typeface="Times New Roman" panose="02020603050405020304" pitchFamily="18" charset="0"/>
                <a:ea typeface="DengXian" panose="02010600030101010101" pitchFamily="2" charset="-122"/>
              </a:rPr>
              <a:t> tutorial by Chris Wyman from NVIDIA.&lt;&gt; By using this base code, we could focus on the algorithmic side of the rendering and just focusing on writing the logic and shaders, rather than the lower level implementation details&lt;&gt;.</a:t>
            </a:r>
          </a:p>
          <a:p>
            <a:r>
              <a:rPr lang="en-GB" sz="1800" dirty="0">
                <a:effectLst/>
                <a:latin typeface="Times New Roman" panose="02020603050405020304" pitchFamily="18" charset="0"/>
                <a:ea typeface="DengXian" panose="02010600030101010101" pitchFamily="2" charset="-122"/>
              </a:rPr>
              <a:t>I’ll now explain the implementation architecture.</a:t>
            </a:r>
            <a:endParaRPr lang="en-SG" sz="1800" dirty="0">
              <a:effectLst/>
              <a:latin typeface="Times New Roman" panose="02020603050405020304" pitchFamily="18" charset="0"/>
              <a:ea typeface="DengXian" panose="02010600030101010101" pitchFamily="2" charset="-122"/>
            </a:endParaRPr>
          </a:p>
          <a:p>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24</a:t>
            </a:fld>
            <a:endParaRPr lang="en-US" dirty="0"/>
          </a:p>
        </p:txBody>
      </p:sp>
    </p:spTree>
    <p:extLst>
      <p:ext uri="{BB962C8B-B14F-4D97-AF65-F5344CB8AC3E}">
        <p14:creationId xmlns:p14="http://schemas.microsoft.com/office/powerpoint/2010/main" val="2771098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illustrates how the rendering pipeline works. Rendering pipeline is the framework that kind of holds everything together, and makes the rendering happen step by step. It implements an interface and is called by </a:t>
            </a:r>
            <a:r>
              <a:rPr lang="en-US" dirty="0" err="1"/>
              <a:t>Falcor</a:t>
            </a:r>
            <a:r>
              <a:rPr lang="en-US" dirty="0"/>
              <a:t>. </a:t>
            </a:r>
            <a:r>
              <a:rPr lang="en-US" dirty="0" err="1"/>
              <a:t>Falcor</a:t>
            </a:r>
            <a:r>
              <a:rPr lang="en-US" dirty="0"/>
              <a:t> itself handles the main event loop, whereby it handles inputs, updates the scene on the GPU, and renders the scene, and it does this by calling the methods on the </a:t>
            </a:r>
            <a:r>
              <a:rPr lang="en-US" dirty="0" err="1"/>
              <a:t>RenderingPipeline</a:t>
            </a:r>
            <a:r>
              <a:rPr lang="en-US" dirty="0"/>
              <a:t>. So when </a:t>
            </a:r>
            <a:r>
              <a:rPr lang="en-US" dirty="0" err="1"/>
              <a:t>Falcor</a:t>
            </a:r>
            <a:r>
              <a:rPr lang="en-US" dirty="0"/>
              <a:t> needs to handle inputs, it calls </a:t>
            </a:r>
            <a:r>
              <a:rPr lang="en-US" dirty="0" err="1"/>
              <a:t>RenderingPipeline</a:t>
            </a:r>
            <a:r>
              <a:rPr lang="en-US" dirty="0"/>
              <a:t> :: </a:t>
            </a:r>
            <a:r>
              <a:rPr lang="en-US" dirty="0" err="1"/>
              <a:t>onMouseEvent</a:t>
            </a:r>
            <a:r>
              <a:rPr lang="en-US" dirty="0"/>
              <a:t> or </a:t>
            </a:r>
            <a:r>
              <a:rPr lang="en-US" dirty="0" err="1"/>
              <a:t>onKeyEvent</a:t>
            </a:r>
            <a:r>
              <a:rPr lang="en-US" dirty="0"/>
              <a:t>, when it needs to render the GUI it calls the </a:t>
            </a:r>
            <a:r>
              <a:rPr lang="en-US" dirty="0" err="1"/>
              <a:t>RenderingPipeline’s</a:t>
            </a:r>
            <a:r>
              <a:rPr lang="en-US" dirty="0"/>
              <a:t> </a:t>
            </a:r>
            <a:r>
              <a:rPr lang="en-US" dirty="0" err="1"/>
              <a:t>onGuiRender</a:t>
            </a:r>
            <a:r>
              <a:rPr lang="en-US" dirty="0"/>
              <a:t>, and similarly for rendering the scene, it calls </a:t>
            </a:r>
            <a:r>
              <a:rPr lang="en-US" dirty="0" err="1"/>
              <a:t>onExecute</a:t>
            </a:r>
            <a:r>
              <a:rPr lang="en-US" dirty="0"/>
              <a:t>. So how our </a:t>
            </a:r>
            <a:r>
              <a:rPr lang="en-US" dirty="0" err="1"/>
              <a:t>RenderingPipeline</a:t>
            </a:r>
            <a:r>
              <a:rPr lang="en-US" dirty="0"/>
              <a:t> executes these is by calling the </a:t>
            </a:r>
            <a:r>
              <a:rPr lang="en-US" dirty="0" err="1"/>
              <a:t>RenderPasses</a:t>
            </a:r>
            <a:r>
              <a:rPr lang="en-US" dirty="0"/>
              <a:t> in sequence. Each </a:t>
            </a:r>
            <a:r>
              <a:rPr lang="en-US" dirty="0" err="1"/>
              <a:t>renderpass</a:t>
            </a:r>
            <a:r>
              <a:rPr lang="en-US" dirty="0"/>
              <a:t> is an abstraction for taking some inputs, which can be the scene or other textures on the GPU memory, and it has some outputs, which are textures on the GPU memory. </a:t>
            </a:r>
            <a:r>
              <a:rPr lang="en-US" dirty="0" err="1"/>
              <a:t>RenderingPipeline</a:t>
            </a:r>
            <a:r>
              <a:rPr lang="en-US" dirty="0"/>
              <a:t> will call them in sequence that it was initialized with, and this way we can generate our scene, like just now we described that we first create a </a:t>
            </a:r>
            <a:r>
              <a:rPr lang="en-US" dirty="0" err="1"/>
              <a:t>Gbuffer</a:t>
            </a:r>
            <a:r>
              <a:rPr lang="en-US" dirty="0"/>
              <a:t> in one render pass, then a visibility bitmap in another render pass, then a post-process </a:t>
            </a:r>
            <a:r>
              <a:rPr lang="en-US" dirty="0" err="1"/>
              <a:t>renderpass</a:t>
            </a:r>
            <a:r>
              <a:rPr lang="en-US" dirty="0"/>
              <a:t> where we combine the two. That is what the </a:t>
            </a:r>
            <a:r>
              <a:rPr lang="en-US" dirty="0" err="1"/>
              <a:t>RenderingPipeline</a:t>
            </a:r>
            <a:r>
              <a:rPr lang="en-US" dirty="0"/>
              <a:t> does and how it works with the </a:t>
            </a:r>
            <a:r>
              <a:rPr lang="en-US" dirty="0" err="1"/>
              <a:t>renderpasses</a:t>
            </a:r>
            <a:r>
              <a:rPr lang="en-US" dirty="0"/>
              <a:t>.</a:t>
            </a:r>
          </a:p>
          <a:p>
            <a:r>
              <a:rPr lang="en-US" dirty="0"/>
              <a:t>There is also a </a:t>
            </a:r>
            <a:r>
              <a:rPr lang="en-US" dirty="0" err="1"/>
              <a:t>resourceManager</a:t>
            </a:r>
            <a:r>
              <a:rPr lang="en-US" dirty="0"/>
              <a:t> so that the </a:t>
            </a:r>
            <a:r>
              <a:rPr lang="en-US" dirty="0" err="1"/>
              <a:t>renderpasses</a:t>
            </a:r>
            <a:r>
              <a:rPr lang="en-US" dirty="0"/>
              <a:t> usually do not need to directly interact with </a:t>
            </a:r>
            <a:r>
              <a:rPr lang="en-US" dirty="0" err="1"/>
              <a:t>Faclor</a:t>
            </a:r>
            <a:r>
              <a:rPr lang="en-US" dirty="0"/>
              <a:t>, and it holds on to references to the scene and textures, as well as calls for the creation of these resources. This acts as sort of a global way to access things between passes, so the passes don’t need to talk to each other directly, they can retrieve inputs and outputs from the resource manager. </a:t>
            </a:r>
          </a:p>
          <a:p>
            <a:r>
              <a:rPr lang="en-US" dirty="0"/>
              <a:t>Next we look at the implementation for our distributed rendering algorithm&lt;&gt;.</a:t>
            </a:r>
          </a:p>
        </p:txBody>
      </p:sp>
      <p:sp>
        <p:nvSpPr>
          <p:cNvPr id="4" name="Slide Number Placeholder 3"/>
          <p:cNvSpPr>
            <a:spLocks noGrp="1"/>
          </p:cNvSpPr>
          <p:nvPr>
            <p:ph type="sldNum" sz="quarter" idx="5"/>
          </p:nvPr>
        </p:nvSpPr>
        <p:spPr/>
        <p:txBody>
          <a:bodyPr/>
          <a:lstStyle/>
          <a:p>
            <a:fld id="{2E6DE88F-1F85-4A27-9D34-D74A50E7B0DA}" type="slidenum">
              <a:rPr lang="en-US" smtClean="0"/>
              <a:t>25</a:t>
            </a:fld>
            <a:endParaRPr lang="en-US" dirty="0"/>
          </a:p>
        </p:txBody>
      </p:sp>
    </p:spTree>
    <p:extLst>
      <p:ext uri="{BB962C8B-B14F-4D97-AF65-F5344CB8AC3E}">
        <p14:creationId xmlns:p14="http://schemas.microsoft.com/office/powerpoint/2010/main" val="2590341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render passes for our algorithm. Since this is distributed over two devices, there are two rendering pipelines which we saw in the previous slide that need to execute concurrently, one on the server and one on the client. The difference is which render passes are run on them.</a:t>
            </a:r>
          </a:p>
          <a:p>
            <a:endParaRPr lang="en-US" dirty="0"/>
          </a:p>
          <a:p>
            <a:r>
              <a:rPr lang="en-US" dirty="0"/>
              <a:t>On the client, we have a network pass to send the inputs to the server, the client then performs a </a:t>
            </a:r>
            <a:r>
              <a:rPr lang="en-US" dirty="0" err="1"/>
              <a:t>gbuffer</a:t>
            </a:r>
            <a:r>
              <a:rPr lang="en-US" dirty="0"/>
              <a:t> pass, then it has a network pass to receive the visibility bitmap from the server, and then it has to transfer the received texture from the CPU to GPU memory, it then performs its shading pass.</a:t>
            </a:r>
          </a:p>
          <a:p>
            <a:endParaRPr lang="en-US" dirty="0"/>
          </a:p>
          <a:p>
            <a:r>
              <a:rPr lang="en-US" dirty="0"/>
              <a:t>On the server, it first has a network pass to receive inputs from the client, then it performs its own </a:t>
            </a:r>
            <a:r>
              <a:rPr lang="en-US" dirty="0" err="1"/>
              <a:t>gbuffer</a:t>
            </a:r>
            <a:r>
              <a:rPr lang="en-US" dirty="0"/>
              <a:t> pass, it then performs its raytraced visibility pass, then it needs to perform a memory transfer pass to get the texture from the </a:t>
            </a:r>
            <a:r>
              <a:rPr lang="en-US" dirty="0" err="1"/>
              <a:t>gpu</a:t>
            </a:r>
            <a:r>
              <a:rPr lang="en-US" dirty="0"/>
              <a:t> to the </a:t>
            </a:r>
            <a:r>
              <a:rPr lang="en-US" dirty="0" err="1"/>
              <a:t>cpu</a:t>
            </a:r>
            <a:r>
              <a:rPr lang="en-US" dirty="0"/>
              <a:t> memory, then it sends it to the client in a network pass. </a:t>
            </a:r>
          </a:p>
          <a:p>
            <a:endParaRPr lang="en-US" dirty="0"/>
          </a:p>
          <a:p>
            <a:r>
              <a:rPr lang="en-US" dirty="0"/>
              <a:t>It’s not illustrated in this high level architecture, but for our implementation, we have a network thread that is constantly listening over the network, rather than sequentially. In the future, this might help with extensibility. The sequence of events is as follows.</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26</a:t>
            </a:fld>
            <a:endParaRPr lang="en-US" dirty="0"/>
          </a:p>
        </p:txBody>
      </p:sp>
    </p:spTree>
    <p:extLst>
      <p:ext uri="{BB962C8B-B14F-4D97-AF65-F5344CB8AC3E}">
        <p14:creationId xmlns:p14="http://schemas.microsoft.com/office/powerpoint/2010/main" val="3433294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happens in a single frame. There’s quite a lot of things going on here, so I’ll highlight a few parts. </a:t>
            </a:r>
          </a:p>
          <a:p>
            <a:endParaRPr lang="en-US" dirty="0"/>
          </a:p>
          <a:p>
            <a:r>
              <a:rPr lang="en-US" dirty="0"/>
              <a:t>As mentioned before, there’s a network thread on the server that’s always listening. The render passes on the server are all running on a single thread as well, so there’s a need to synchronize the two threads.</a:t>
            </a:r>
          </a:p>
          <a:p>
            <a:br>
              <a:rPr lang="en-SG" dirty="0"/>
            </a:br>
            <a:r>
              <a:rPr lang="en-SG" dirty="0"/>
              <a:t>First on the client side, this is a single threaded operation so it’s straightforward, the rendering pipeline will call the passes in order, first sending the inputs, then rendering the </a:t>
            </a:r>
            <a:r>
              <a:rPr lang="en-SG" dirty="0" err="1"/>
              <a:t>gbuffer</a:t>
            </a:r>
            <a:r>
              <a:rPr lang="en-SG" dirty="0"/>
              <a:t>, then it will receive the visibility buffer on the network, so this is blocking and it will wait until the visibility buffer is received, then it will transfer this to the GPU, then perform the shading pass where it performs post processing on the </a:t>
            </a:r>
            <a:r>
              <a:rPr lang="en-SG" dirty="0" err="1"/>
              <a:t>gbuffer</a:t>
            </a:r>
            <a:r>
              <a:rPr lang="en-SG" dirty="0"/>
              <a:t> and visibility buffer, and finally it can display the frame.</a:t>
            </a:r>
          </a:p>
          <a:p>
            <a:endParaRPr lang="en-SG" dirty="0"/>
          </a:p>
          <a:p>
            <a:r>
              <a:rPr lang="en-SG" dirty="0"/>
              <a:t>On the server side, the first network pass happens to wait for the scene inputs. So note that our actual network receiving is done on this server thread, so what the network pass does is that it actually just waits for the server thread to receive the inputs. The waiting is done on a conditional variable, which is similar to a semaphore. It simply waits until the network thread signals that semaphore, and then it lets the pass continue. After receiving the inputs, it updates the scene with the inputs, and then the server performs its </a:t>
            </a:r>
            <a:r>
              <a:rPr lang="en-SG" dirty="0" err="1"/>
              <a:t>gbuffer</a:t>
            </a:r>
            <a:r>
              <a:rPr lang="en-SG" dirty="0"/>
              <a:t> pass and raytraced visibility pass. Then it has a pass to transfer the rendered visibility bitmap from the </a:t>
            </a:r>
            <a:r>
              <a:rPr lang="en-SG" dirty="0" err="1"/>
              <a:t>gpu</a:t>
            </a:r>
            <a:r>
              <a:rPr lang="en-SG" dirty="0"/>
              <a:t> to </a:t>
            </a:r>
            <a:r>
              <a:rPr lang="en-SG" dirty="0" err="1"/>
              <a:t>cpu</a:t>
            </a:r>
            <a:r>
              <a:rPr lang="en-SG" dirty="0"/>
              <a:t> memory, then it has a network pass to send it to the client.  During this time, the network thread actually has been waiting on a conditional variable as well, so once the </a:t>
            </a:r>
            <a:r>
              <a:rPr lang="en-SG" dirty="0" err="1"/>
              <a:t>networkpass</a:t>
            </a:r>
            <a:r>
              <a:rPr lang="en-SG" dirty="0"/>
              <a:t> is reached, the network thread is notified and it can send the visibility bitmap to the client. This is the completion of one frame on the server, and it begins waiting for the next received scene inputs.</a:t>
            </a:r>
          </a:p>
          <a:p>
            <a:endParaRPr lang="en-SG" dirty="0"/>
          </a:p>
          <a:p>
            <a:r>
              <a:rPr lang="en-SG" dirty="0"/>
              <a:t>[8:00 + 11:25 = 19:25]</a:t>
            </a:r>
          </a:p>
        </p:txBody>
      </p:sp>
      <p:sp>
        <p:nvSpPr>
          <p:cNvPr id="4" name="Slide Number Placeholder 3"/>
          <p:cNvSpPr>
            <a:spLocks noGrp="1"/>
          </p:cNvSpPr>
          <p:nvPr>
            <p:ph type="sldNum" sz="quarter" idx="5"/>
          </p:nvPr>
        </p:nvSpPr>
        <p:spPr/>
        <p:txBody>
          <a:bodyPr/>
          <a:lstStyle/>
          <a:p>
            <a:fld id="{2E6DE88F-1F85-4A27-9D34-D74A50E7B0DA}" type="slidenum">
              <a:rPr lang="en-US" smtClean="0"/>
              <a:t>27</a:t>
            </a:fld>
            <a:endParaRPr lang="en-US" dirty="0"/>
          </a:p>
        </p:txBody>
      </p:sp>
    </p:spTree>
    <p:extLst>
      <p:ext uri="{BB962C8B-B14F-4D97-AF65-F5344CB8AC3E}">
        <p14:creationId xmlns:p14="http://schemas.microsoft.com/office/powerpoint/2010/main" val="2467483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demonstrate the program in action.</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3360842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two screens in this video that you can see, the left is the server’s screen which is on a separate device, and the right is the rendered output of the client device. </a:t>
            </a:r>
          </a:p>
          <a:p>
            <a:r>
              <a:rPr lang="en-US" dirty="0"/>
              <a:t>So over here in the server we can see that there are three different lights, that’s why there were a few different visibility bitmaps, and on the right is the combined output from postprocessing the </a:t>
            </a:r>
            <a:r>
              <a:rPr lang="en-US" dirty="0" err="1"/>
              <a:t>Gbuffer</a:t>
            </a:r>
            <a:r>
              <a:rPr lang="en-US" dirty="0"/>
              <a:t> and the visibility bitmap from the server. As you can see, the client device is free to move the camera around, because these inputs are sent to the server and the scenes are synchronized. So I’m just moving around and showing the different visibility signatures of different parts of the room.</a:t>
            </a:r>
          </a:p>
          <a:p>
            <a:r>
              <a:rPr lang="en-US" dirty="0"/>
              <a:t>This is another scene, where there are two lights. So this is the visibility bitmap of the other light, we can see the difference, and this leads to double shadows. It’s not so obvious from the video unfortunately.</a:t>
            </a:r>
          </a:p>
          <a:p>
            <a:r>
              <a:rPr lang="en-US" dirty="0"/>
              <a:t>So that was how the program looks like in action. [19:00]</a:t>
            </a:r>
          </a:p>
          <a:p>
            <a:endParaRPr lang="en-US" dirty="0"/>
          </a:p>
          <a:p>
            <a:r>
              <a:rPr lang="en-US" dirty="0"/>
              <a:t>Now we come to the analysis, we’ll take a look at the visual quality produced&lt;&gt;.</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29</a:t>
            </a:fld>
            <a:endParaRPr lang="en-US" dirty="0"/>
          </a:p>
        </p:txBody>
      </p:sp>
    </p:spTree>
    <p:extLst>
      <p:ext uri="{BB962C8B-B14F-4D97-AF65-F5344CB8AC3E}">
        <p14:creationId xmlns:p14="http://schemas.microsoft.com/office/powerpoint/2010/main" val="493356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right now, the rendering algorithm we are using is still rather primitive, as it is purely a direct-lighting based one&lt;&gt;. So in a realistic scene we would normally have light bouncing around the room, but in this, light only can come directly from light sources. </a:t>
            </a:r>
          </a:p>
          <a:p>
            <a:r>
              <a:rPr lang="en-US" dirty="0"/>
              <a:t>So for example in this scene we saw&lt;&gt;, on the left image which is produced by just direct lighting, the shadowed area under the table is completely black. In real life however, the light would bounce around and it would still be lit, just darker. On the right we have a simple global illumination algorithm where light from one bounce away will contribute to the light at a pixel, and we can see the difference. </a:t>
            </a:r>
          </a:p>
          <a:p>
            <a:r>
              <a:rPr lang="en-US" dirty="0"/>
              <a:t>This is even more stark in this bottom scene&lt;&gt;, where there is only one light source, so the shadowed area is completely dark, which makes this scene unusable.</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30</a:t>
            </a:fld>
            <a:endParaRPr lang="en-US" dirty="0"/>
          </a:p>
        </p:txBody>
      </p:sp>
    </p:spTree>
    <p:extLst>
      <p:ext uri="{BB962C8B-B14F-4D97-AF65-F5344CB8AC3E}">
        <p14:creationId xmlns:p14="http://schemas.microsoft.com/office/powerpoint/2010/main" val="3348325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quickly explain rasterization. This is the traditional&lt;&gt; graphics rendering method that is available on all devices &lt;&gt; that have graphics cards. The way it works is that we have a 3d scene representation in data form&lt;&gt;, which is just the coordinates of triangle corners and how they are joined. For each triangle in the scene, we draw it to screen by computing where in the screen from the camera’s perspective this should be drawn. So for example, the first triangle may be computed to appear here&lt;&gt;, and the second one here&lt;&gt;. Since the second triangle is in front of the previous triangle, it simply overwrites those pixels that were previously drawn in the final image buffer. The last triangle is drawn here&lt;&gt;, but is behind the triangle that is already drawn, and does not overwrite those pixels. So that’s how rasterization works, we compute the screen space locations of each of the triangles and fill them up on the screen&lt;&gt;, and we do this for all triangles in the scene.</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4256384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hacks we can use to help overcome this. The bottom left is what we have originally, bottom right is the global illumination result. In the upper left we make lights contribute even if they are obstructed, but this doesn’t help for surfaces facing away from the light. In the upper right, we add an ambient light so that even if an area is shadowed, an imaginary light still lights it, but the color is flat and it doesn’t really look very good.</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31</a:t>
            </a:fld>
            <a:endParaRPr lang="en-US" dirty="0"/>
          </a:p>
        </p:txBody>
      </p:sp>
    </p:spTree>
    <p:extLst>
      <p:ext uri="{BB962C8B-B14F-4D97-AF65-F5344CB8AC3E}">
        <p14:creationId xmlns:p14="http://schemas.microsoft.com/office/powerpoint/2010/main" val="389712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actually overcome this, we need to add support for global illumination&lt;&gt;, as well as modifying the equations used for lighting. One commonly used method is baking&lt;&gt;, where we perform the lighting computations </a:t>
            </a:r>
            <a:r>
              <a:rPr lang="en-US"/>
              <a:t>via raytracing offline </a:t>
            </a:r>
            <a:r>
              <a:rPr lang="en-US" dirty="0"/>
              <a:t>and bake them into the textures, so that we don’t actually need to perform raytracing in </a:t>
            </a:r>
            <a:r>
              <a:rPr lang="en-US" dirty="0" err="1"/>
              <a:t>realtime</a:t>
            </a:r>
            <a:r>
              <a:rPr lang="en-US" dirty="0"/>
              <a:t>. But this is not fully generalizable, for example it doesn’t allow the lighting to change when we add new actors or move the objects around.</a:t>
            </a:r>
          </a:p>
          <a:p>
            <a:r>
              <a:rPr lang="en-US" dirty="0"/>
              <a:t>A method more in the spirit of real time rendering would be to add the contribution of light from a bounce away&lt;&gt;. To do this, instead of just casting rays toward the lights&lt;&gt; in the scene, we also shoot a random ray into the scene&lt;&gt;, and contribute that surface’s color to the shaded point as well. We can recursively count multiple bounces as well&lt;&gt;, or multiple rays per pixel per frame.</a:t>
            </a:r>
          </a:p>
          <a:p>
            <a:r>
              <a:rPr lang="en-US" dirty="0"/>
              <a:t>This also requires the use of a denoiser&lt;&gt;. </a:t>
            </a:r>
          </a:p>
          <a:p>
            <a:r>
              <a:rPr lang="en-US" dirty="0"/>
              <a:t>So doing this requires an extended architecture.</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32</a:t>
            </a:fld>
            <a:endParaRPr lang="en-US" dirty="0"/>
          </a:p>
        </p:txBody>
      </p:sp>
    </p:spTree>
    <p:extLst>
      <p:ext uri="{BB962C8B-B14F-4D97-AF65-F5344CB8AC3E}">
        <p14:creationId xmlns:p14="http://schemas.microsoft.com/office/powerpoint/2010/main" val="2229412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main addition would be the addition of an indirect lighting shading pass&lt;&gt;, where we compute contributions from light bounces, and we will send this to the client in addition to the direct lighting result. We can combine the direct lighting result with the global lighting result, and we also need a denoiser&lt;&gt;.</a:t>
            </a:r>
          </a:p>
          <a:p>
            <a:endParaRPr lang="en-US" dirty="0"/>
          </a:p>
          <a:p>
            <a:r>
              <a:rPr lang="en-US" dirty="0"/>
              <a:t>Next we look at the analysis of the frame rate.</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33</a:t>
            </a:fld>
            <a:endParaRPr lang="en-US" dirty="0"/>
          </a:p>
        </p:txBody>
      </p:sp>
    </p:spTree>
    <p:extLst>
      <p:ext uri="{BB962C8B-B14F-4D97-AF65-F5344CB8AC3E}">
        <p14:creationId xmlns:p14="http://schemas.microsoft.com/office/powerpoint/2010/main" val="3160281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framerate of our program is roughly 7 to 8 frames per second&lt;&gt;, and this is much lower than the desired 30fps&lt;&gt;. From the video demonstration, you can see that the program is still interactive, but it’s choppy and not good enough for games. From the table on the right, we can see that what takes up the bulk of the time is the network pass. The visibility bitmap itself is around 8.3MB&lt;&gt;, which is very big even sending over our single hop router. So what we really need to implement is compression, which we should attempt to use what was used in the literature, H.264 advanced video coding&lt;&gt; that’s used in MP4. This would mean we don’t need to send a full texture each frame, and the encoding is based on changes from the previous frame.</a:t>
            </a:r>
          </a:p>
          <a:p>
            <a:endParaRPr lang="en-US" dirty="0"/>
          </a:p>
          <a:p>
            <a:r>
              <a:rPr lang="en-US" dirty="0"/>
              <a:t>Also, we are currently using TCP&lt;&gt;, so that we would not need to implement error checking. In the later versions, we should move over to use UDP&lt;&gt;, which should speed it up because of lower overhead.. I have tried a basic prototype with UDP, but I require sending very small packets, and after a few seconds I will eventually drop information, and our current setup is not robust enough to handle this yet.</a:t>
            </a:r>
          </a:p>
          <a:p>
            <a:endParaRPr lang="en-US" dirty="0"/>
          </a:p>
          <a:p>
            <a:r>
              <a:rPr lang="en-US" dirty="0"/>
              <a:t>Finally, we look at our proposed future work.</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34</a:t>
            </a:fld>
            <a:endParaRPr lang="en-US" dirty="0"/>
          </a:p>
        </p:txBody>
      </p:sp>
    </p:spTree>
    <p:extLst>
      <p:ext uri="{BB962C8B-B14F-4D97-AF65-F5344CB8AC3E}">
        <p14:creationId xmlns:p14="http://schemas.microsoft.com/office/powerpoint/2010/main" val="666126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our analyses, we should implement global illumination&lt;&gt; to improve visual quality, compression&lt;&gt; to improve the framerate, and UDP&lt;&gt; to reduce the network overhead. Those are the most important areas to explore to be able to compare this method to currently available methods.</a:t>
            </a:r>
          </a:p>
          <a:p>
            <a:r>
              <a:rPr lang="en-US" dirty="0"/>
              <a:t>In addition, there are still some features our implementation lacks, like the ability to resize the window, right now it is fixed after starting. We also need to be able to work with animated scenes&lt;&gt;, whether in terms of fixed animations or simulated scenes like in games, as right now only our camera is movable.</a:t>
            </a:r>
          </a:p>
          <a:p>
            <a:r>
              <a:rPr lang="en-US" dirty="0"/>
              <a:t>We also need to support sending of scenes&lt;&gt;, as currently, the scene needs to be loaded on the server before we can run the program.</a:t>
            </a:r>
          </a:p>
          <a:p>
            <a:r>
              <a:rPr lang="en-US" dirty="0"/>
              <a:t>Finally, we should also look into testing this with mobile&lt;&gt;, which is the eventual goal.</a:t>
            </a:r>
          </a:p>
          <a:p>
            <a:r>
              <a:rPr lang="en-US" dirty="0"/>
              <a:t>In conclusion,</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35</a:t>
            </a:fld>
            <a:endParaRPr lang="en-US" dirty="0"/>
          </a:p>
        </p:txBody>
      </p:sp>
    </p:spTree>
    <p:extLst>
      <p:ext uri="{BB962C8B-B14F-4D97-AF65-F5344CB8AC3E}">
        <p14:creationId xmlns:p14="http://schemas.microsoft.com/office/powerpoint/2010/main" val="3149561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worked on a distributed hybrid rendering pipeline &lt;&gt; that combines raytracing and rasterization&lt;&gt; from different devices. Currently, it is still at quite an early stage and has many areas of improvement&lt;&gt;, but the direction to work on in the future is clear&lt;&gt;</a:t>
            </a:r>
            <a:r>
              <a:rPr lang="en-SG" dirty="0"/>
              <a:t>.</a:t>
            </a:r>
          </a:p>
          <a:p>
            <a:r>
              <a:rPr lang="en-SG" dirty="0"/>
              <a:t>With that, I’ve come to the end of my presentation.</a:t>
            </a:r>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576167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Raytracing on the other hand is a method that is usually reserved for offline use &lt;&gt;, i.e. not real-time, for example in films. This is because it has a computationally expensive step&lt;&gt;, which is to cast a ray into the scene and computing the closest surface intersected&lt;&gt;. So here’s a picture&lt;&gt; that illustrates this. Instead of doing calculations for each triangle in the scene, we perform ray intersections for each pixel in the scene, and check what the closest surface it collides with is. And again, each ray-scene intersection computation is computationally expensive, so you require high end hardware to perform this in real-time.</a:t>
            </a:r>
          </a:p>
          <a:p>
            <a:endParaRPr lang="en-US" dirty="0"/>
          </a:p>
          <a:p>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2561543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though it’s more expensive, the main reason to use raytracing techniques is that they can achieve more photorealistic graphics&lt;&gt; than traditional rasterization can, but performing pure ray-tracing to obtain usable images requires dozens to hundreds of rays&lt;&gt;, which is too expensive, so what is usually done is that a few rays per pixel are used, in combination with denoising filters&lt;&gt;. Additionally, commercial engines also use a combination&lt;&gt; of raytracing and rasterization to cut down on the cost of raytracing as much as possible.</a:t>
            </a:r>
          </a:p>
          <a:p>
            <a:r>
              <a:rPr lang="en-US" dirty="0"/>
              <a:t>So for this project, we were looking into whether we could perform hybrid rendering, but distributing it across two devices.</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103131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main reason to do this is to achieve higher quality renders using raytracing&lt;&gt;, but on hardware that is not able to support it by using cloud resources&lt;&gt;. The eventual target would be mobile devices&lt;&gt;, which typically do not have graphics cards that can support ray-tracing. What will make this more feasible in the near future is the rise of 5G and edge computing&lt;&gt;, which will make latency to such cloud rendering services much lower, so that this becomes more feasible.</a:t>
            </a:r>
          </a:p>
          <a:p>
            <a:r>
              <a:rPr lang="en-US" dirty="0"/>
              <a:t>Now before we go to our solution, we will look at some other approaches in cloud based rendering.</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789940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several distinctions, so first we look at cloud based gaming&lt;&gt;, which is available in services such as google stadia,&lt;&gt; </a:t>
            </a:r>
            <a:r>
              <a:rPr lang="en-US" dirty="0" err="1"/>
              <a:t>geforce</a:t>
            </a:r>
            <a:r>
              <a:rPr lang="en-US" dirty="0"/>
              <a:t> now, play station now etc.. These work by letting the user’s input be sent to the server, but the entire game runs on the server, and the client sees a video feed of the game&lt;&gt;, which we will call direct coding. Something to note is that these typically these do have noticeable latency&lt;&gt;.</a:t>
            </a:r>
          </a:p>
          <a:p>
            <a:endParaRPr lang="en-US" dirty="0"/>
          </a:p>
          <a:p>
            <a:r>
              <a:rPr lang="en-US" dirty="0"/>
              <a:t>One method to reduce the amount of data that needs to be sent to the client is to partially render the game on the client.&lt;&gt; This way, the server doesn’t need to send full frames over the network, but it can send some deltas&lt;&gt;. As for what these deltas are, one work by </a:t>
            </a:r>
            <a:r>
              <a:rPr lang="en-US" dirty="0" err="1"/>
              <a:t>Seong</a:t>
            </a:r>
            <a:r>
              <a:rPr lang="en-US" dirty="0"/>
              <a:t> and Ngai&lt;&gt; called layered coding had the following architecture. The server is running the game logic, and sends some low quality 3d models to the client. Both will render a base layer, which is a low quality render, but the server also renders a high quality version, the server then sends the client the delta between the high and low quality render, and the client can generate the high quality images. What they found is that sending these deltas achieves a higher compression rate using H.264&lt;&gt; compared to sending the rendered frames directly. </a:t>
            </a:r>
          </a:p>
          <a:p>
            <a:endParaRPr lang="en-US" dirty="0"/>
          </a:p>
          <a:p>
            <a:r>
              <a:rPr lang="en-US" dirty="0"/>
              <a:t>This approach has the game running on the server, but there’s another approach to have the game running on the client.</a:t>
            </a:r>
          </a:p>
          <a:p>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103595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work by Eduardo and others&lt;&gt;, they have three copies of the game running&lt;&gt;, a low quality one on the server and client, as well as a high quality one on the server. Similar to the previously mentioned work, they send the delta from the server to client &lt;&gt; and the client can get a high quality render, and inputs are sent from the client to the server to maintain synchronization&lt;&gt;.</a:t>
            </a:r>
          </a:p>
          <a:p>
            <a:endParaRPr lang="en-US" dirty="0"/>
          </a:p>
          <a:p>
            <a:r>
              <a:rPr lang="en-US" dirty="0"/>
              <a:t>The approach we want to take is a bit opposite from the first work we mentioned and closer to this. In the first work, the game is run on the server with rendering on both, and in the second, the game is run on both, with rendering on both, but what we want is a pipeline that can be used to generally offload graphics rendering to a server.</a:t>
            </a:r>
          </a:p>
          <a:p>
            <a:endParaRPr lang="en-US" dirty="0"/>
          </a:p>
          <a:p>
            <a:r>
              <a:rPr lang="en-US" dirty="0"/>
              <a:t>So our proposed architecture is similar to the second, but instead of sending deltas from a high quality similarly rendered scene, we want to see if we can send some raytracing information &lt;&gt;, so that the client can obtain an image that should only be attainable with hardware that has raytracing support.</a:t>
            </a:r>
          </a:p>
          <a:p>
            <a:r>
              <a:rPr lang="en-US" dirty="0"/>
              <a:t>Now we will look at our proposed architecture’s, system design. [6:45]</a:t>
            </a:r>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2271431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to make a disclaimer, this is a very simple shading algorithm implementation for now, where we only perform direct-lighting. I will go into detail of a more complete rendering architecture proposal later, but my project only managed to complete up to a rather basic level. </a:t>
            </a:r>
          </a:p>
          <a:p>
            <a:endParaRPr lang="en-US" dirty="0"/>
          </a:p>
          <a:p>
            <a:r>
              <a:rPr lang="en-US" dirty="0"/>
              <a:t>This is the high level architecture that we used for our implementation so far. In our architecture there are two copies of the scene, one on the server and one on the client.  Similar to the related work we discussed just now, inputs are sent to the server to maintain synchronization across the two scenes. The difference is that instead of doing a complete high quality render on the server and a complete low quality render on both, we only perform parts of a rendering pipeline on each of the client and the server. </a:t>
            </a:r>
          </a:p>
          <a:p>
            <a:endParaRPr lang="en-US" dirty="0"/>
          </a:p>
          <a:p>
            <a:r>
              <a:rPr lang="en-US" dirty="0"/>
              <a:t>So from this diagram, we can see that both the client and server render their own copy of a rasterized&lt;&gt; </a:t>
            </a:r>
            <a:r>
              <a:rPr lang="en-US" dirty="0" err="1"/>
              <a:t>Gbuffer</a:t>
            </a:r>
            <a:r>
              <a:rPr lang="en-US" dirty="0"/>
              <a:t>, which I will explain later on. The server performs raytracing&lt;&gt; to generate a visibility bitmap, which again, </a:t>
            </a:r>
            <a:r>
              <a:rPr lang="en-US" dirty="0" err="1"/>
              <a:t>i’ll</a:t>
            </a:r>
            <a:r>
              <a:rPr lang="en-US" dirty="0"/>
              <a:t> explain later, and it sends this to the client. The client can then perform a post-processing&lt;&gt; pass where it takes the information from the rasterized and raytraced passes and creates the final displayed frame.</a:t>
            </a:r>
          </a:p>
          <a:p>
            <a:br>
              <a:rPr lang="en-US" dirty="0"/>
            </a:br>
            <a:r>
              <a:rPr lang="en-US" dirty="0"/>
              <a:t>Now that we understand the high level architecture, which is that both the client and server perform a rasterization pass, the server does a raytracing pass and sends the data to the client, and the client performs its final post-processing pass to generate the frame, we will look at the direct-lighting shading algorithm in detail.</a:t>
            </a:r>
            <a:endParaRPr lang="en-SG"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683459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4/19/2021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3.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en.wikipedia.org/wiki/Ray_tracing_(graphics)#/media/File:Ray_trace_diagram.svg" TargetMode="External"/><Relationship Id="rId4" Type="http://schemas.openxmlformats.org/officeDocument/2006/relationships/hyperlink" Target="https://commons.wikimedia.org/wiki/User:Henri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8399"/>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2800" dirty="0"/>
              <a:t>Hardware Ray-Tracing Assisted Hybrid Rendering Pipeline for Games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Kim-Chan Tze Hui, Louiz</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E7736A0-24FB-4F9B-AEC3-F683FE9AE415}"/>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sz="4000"/>
              <a:t>System Design</a:t>
            </a:r>
          </a:p>
        </p:txBody>
      </p:sp>
      <p:sp>
        <p:nvSpPr>
          <p:cNvPr id="3" name="Content Placeholder 2">
            <a:extLst>
              <a:ext uri="{FF2B5EF4-FFF2-40B4-BE49-F238E27FC236}">
                <a16:creationId xmlns:a16="http://schemas.microsoft.com/office/drawing/2014/main" id="{958FCE56-9DB1-41DC-97CD-2F4DBE6B3DC2}"/>
              </a:ext>
            </a:extLst>
          </p:cNvPr>
          <p:cNvSpPr>
            <a:spLocks noGrp="1"/>
          </p:cNvSpPr>
          <p:nvPr>
            <p:ph idx="1"/>
          </p:nvPr>
        </p:nvSpPr>
        <p:spPr>
          <a:xfrm>
            <a:off x="1316963" y="4157933"/>
            <a:ext cx="3485072" cy="1026544"/>
          </a:xfrm>
        </p:spPr>
        <p:txBody>
          <a:bodyPr vert="horz" lIns="91440" tIns="45720" rIns="91440" bIns="45720" rtlCol="0" anchor="t">
            <a:normAutofit/>
          </a:bodyPr>
          <a:lstStyle/>
          <a:p>
            <a:pPr marL="0" indent="0">
              <a:buNone/>
            </a:pPr>
            <a:r>
              <a:rPr lang="en-US" sz="2000" dirty="0">
                <a:solidFill>
                  <a:schemeClr val="tx1"/>
                </a:solidFill>
              </a:rPr>
              <a:t>Basic Direct-Lighting Shading High level architecture</a:t>
            </a:r>
          </a:p>
        </p:txBody>
      </p:sp>
      <p:pic>
        <p:nvPicPr>
          <p:cNvPr id="4" name="Picture 3">
            <a:extLst>
              <a:ext uri="{FF2B5EF4-FFF2-40B4-BE49-F238E27FC236}">
                <a16:creationId xmlns:a16="http://schemas.microsoft.com/office/drawing/2014/main" id="{86B744B6-34ED-4796-9118-8BD2BB8DF523}"/>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738160" y="1700414"/>
            <a:ext cx="5810373" cy="3457171"/>
          </a:xfrm>
          <a:prstGeom prst="rect">
            <a:avLst/>
          </a:prstGeom>
          <a:noFill/>
        </p:spPr>
      </p:pic>
      <p:sp>
        <p:nvSpPr>
          <p:cNvPr id="5" name="TextBox 4">
            <a:extLst>
              <a:ext uri="{FF2B5EF4-FFF2-40B4-BE49-F238E27FC236}">
                <a16:creationId xmlns:a16="http://schemas.microsoft.com/office/drawing/2014/main" id="{32C258FD-016F-4646-ABAB-D33F205A30C1}"/>
              </a:ext>
            </a:extLst>
          </p:cNvPr>
          <p:cNvSpPr txBox="1"/>
          <p:nvPr/>
        </p:nvSpPr>
        <p:spPr>
          <a:xfrm>
            <a:off x="5913912" y="5747657"/>
            <a:ext cx="110985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bg1"/>
                </a:solidFill>
              </a:rPr>
              <a:t>Rasterized</a:t>
            </a:r>
            <a:endParaRPr lang="en-SG" dirty="0">
              <a:solidFill>
                <a:schemeClr val="bg1"/>
              </a:solidFill>
            </a:endParaRPr>
          </a:p>
        </p:txBody>
      </p:sp>
      <p:cxnSp>
        <p:nvCxnSpPr>
          <p:cNvPr id="7" name="Straight Arrow Connector 6">
            <a:extLst>
              <a:ext uri="{FF2B5EF4-FFF2-40B4-BE49-F238E27FC236}">
                <a16:creationId xmlns:a16="http://schemas.microsoft.com/office/drawing/2014/main" id="{22831352-9D30-41F0-A376-25597DA6D6DE}"/>
              </a:ext>
            </a:extLst>
          </p:cNvPr>
          <p:cNvCxnSpPr>
            <a:cxnSpLocks/>
            <a:stCxn id="5" idx="0"/>
          </p:cNvCxnSpPr>
          <p:nvPr/>
        </p:nvCxnSpPr>
        <p:spPr>
          <a:xfrm flipH="1" flipV="1">
            <a:off x="6258296" y="3918857"/>
            <a:ext cx="210544"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D78D0E-6B42-495D-BD71-54B5CC694FBA}"/>
              </a:ext>
            </a:extLst>
          </p:cNvPr>
          <p:cNvCxnSpPr>
            <a:cxnSpLocks/>
            <a:stCxn id="5" idx="3"/>
          </p:cNvCxnSpPr>
          <p:nvPr/>
        </p:nvCxnSpPr>
        <p:spPr>
          <a:xfrm flipV="1">
            <a:off x="7023768" y="3918857"/>
            <a:ext cx="3874267" cy="2013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D59B32-712C-426B-A1DA-2C16FA5422DA}"/>
              </a:ext>
            </a:extLst>
          </p:cNvPr>
          <p:cNvSpPr txBox="1"/>
          <p:nvPr/>
        </p:nvSpPr>
        <p:spPr>
          <a:xfrm>
            <a:off x="9921310" y="5378325"/>
            <a:ext cx="107382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chemeClr val="bg1"/>
                </a:solidFill>
              </a:rPr>
              <a:t>Raytraced</a:t>
            </a:r>
            <a:endParaRPr lang="en-SG" dirty="0">
              <a:solidFill>
                <a:schemeClr val="bg1"/>
              </a:solidFill>
            </a:endParaRPr>
          </a:p>
        </p:txBody>
      </p:sp>
      <p:cxnSp>
        <p:nvCxnSpPr>
          <p:cNvPr id="16" name="Straight Arrow Connector 15">
            <a:extLst>
              <a:ext uri="{FF2B5EF4-FFF2-40B4-BE49-F238E27FC236}">
                <a16:creationId xmlns:a16="http://schemas.microsoft.com/office/drawing/2014/main" id="{15A73628-F14A-464A-9295-D894D41AAC0E}"/>
              </a:ext>
            </a:extLst>
          </p:cNvPr>
          <p:cNvCxnSpPr>
            <a:stCxn id="14" idx="0"/>
          </p:cNvCxnSpPr>
          <p:nvPr/>
        </p:nvCxnSpPr>
        <p:spPr>
          <a:xfrm flipH="1" flipV="1">
            <a:off x="9417132" y="3918857"/>
            <a:ext cx="1041088" cy="14594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87CCBA9-80C5-485D-BBAF-E3F383BEA344}"/>
              </a:ext>
            </a:extLst>
          </p:cNvPr>
          <p:cNvSpPr txBox="1"/>
          <p:nvPr/>
        </p:nvSpPr>
        <p:spPr>
          <a:xfrm>
            <a:off x="8133624" y="5932323"/>
            <a:ext cx="154266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solidFill>
                  <a:schemeClr val="bg1"/>
                </a:solidFill>
              </a:rPr>
              <a:t>Post-processing</a:t>
            </a:r>
            <a:endParaRPr lang="en-SG" dirty="0">
              <a:solidFill>
                <a:schemeClr val="bg1"/>
              </a:solidFill>
            </a:endParaRPr>
          </a:p>
        </p:txBody>
      </p:sp>
      <p:cxnSp>
        <p:nvCxnSpPr>
          <p:cNvPr id="19" name="Straight Arrow Connector 18">
            <a:extLst>
              <a:ext uri="{FF2B5EF4-FFF2-40B4-BE49-F238E27FC236}">
                <a16:creationId xmlns:a16="http://schemas.microsoft.com/office/drawing/2014/main" id="{9C804DCB-F958-46B5-88B2-EB9BDAB468A6}"/>
              </a:ext>
            </a:extLst>
          </p:cNvPr>
          <p:cNvCxnSpPr>
            <a:stCxn id="17" idx="0"/>
          </p:cNvCxnSpPr>
          <p:nvPr/>
        </p:nvCxnSpPr>
        <p:spPr>
          <a:xfrm flipH="1" flipV="1">
            <a:off x="7578696" y="4536374"/>
            <a:ext cx="1326261" cy="139594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8163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AC6C-E70A-4FD5-A6FF-4FB4F52FCF38}"/>
              </a:ext>
            </a:extLst>
          </p:cNvPr>
          <p:cNvSpPr>
            <a:spLocks noGrp="1"/>
          </p:cNvSpPr>
          <p:nvPr>
            <p:ph type="title"/>
          </p:nvPr>
        </p:nvSpPr>
        <p:spPr/>
        <p:txBody>
          <a:bodyPr/>
          <a:lstStyle/>
          <a:p>
            <a:r>
              <a:rPr lang="en-US" dirty="0"/>
              <a:t>System Design – Algorithm</a:t>
            </a:r>
            <a:endParaRPr lang="en-SG" dirty="0"/>
          </a:p>
        </p:txBody>
      </p:sp>
      <p:sp>
        <p:nvSpPr>
          <p:cNvPr id="3" name="Content Placeholder 2">
            <a:extLst>
              <a:ext uri="{FF2B5EF4-FFF2-40B4-BE49-F238E27FC236}">
                <a16:creationId xmlns:a16="http://schemas.microsoft.com/office/drawing/2014/main" id="{6FB4144A-B55C-4A3F-9C22-D42383391D56}"/>
              </a:ext>
            </a:extLst>
          </p:cNvPr>
          <p:cNvSpPr>
            <a:spLocks noGrp="1"/>
          </p:cNvSpPr>
          <p:nvPr>
            <p:ph idx="1"/>
          </p:nvPr>
        </p:nvSpPr>
        <p:spPr/>
        <p:txBody>
          <a:bodyPr>
            <a:normAutofit/>
          </a:bodyPr>
          <a:lstStyle/>
          <a:p>
            <a:r>
              <a:rPr lang="en-US" dirty="0"/>
              <a:t>Rasterize the scene to create a </a:t>
            </a:r>
            <a:r>
              <a:rPr lang="en-US" dirty="0" err="1"/>
              <a:t>GBuffer</a:t>
            </a:r>
            <a:endParaRPr lang="en-US" dirty="0"/>
          </a:p>
          <a:p>
            <a:pPr lvl="1"/>
            <a:r>
              <a:rPr lang="en-US" dirty="0"/>
              <a:t>For each pixel in the </a:t>
            </a:r>
            <a:r>
              <a:rPr lang="en-US" dirty="0" err="1"/>
              <a:t>GBuffer</a:t>
            </a:r>
            <a:endParaRPr lang="en-US" dirty="0"/>
          </a:p>
          <a:p>
            <a:pPr lvl="2"/>
            <a:r>
              <a:rPr lang="en-US" dirty="0"/>
              <a:t>Initialize the color c to (0, 0, 0)</a:t>
            </a:r>
          </a:p>
          <a:p>
            <a:pPr lvl="2"/>
            <a:r>
              <a:rPr lang="en-US" dirty="0"/>
              <a:t>For each light, l, in the room</a:t>
            </a:r>
          </a:p>
          <a:p>
            <a:pPr lvl="3"/>
            <a:r>
              <a:rPr lang="en-US" dirty="0"/>
              <a:t>Trace a ray from the pixel’s world position, </a:t>
            </a:r>
            <a:r>
              <a:rPr lang="en-US" dirty="0" err="1"/>
              <a:t>wPos</a:t>
            </a:r>
            <a:r>
              <a:rPr lang="en-US" dirty="0"/>
              <a:t>, to the light’s world position</a:t>
            </a:r>
          </a:p>
          <a:p>
            <a:pPr lvl="3"/>
            <a:r>
              <a:rPr lang="en-US" dirty="0"/>
              <a:t>If the ray is not obstructed by any object</a:t>
            </a:r>
          </a:p>
          <a:p>
            <a:pPr lvl="4"/>
            <a:r>
              <a:rPr lang="en-US" dirty="0"/>
              <a:t>Get the (world space) normal vector of this pixel, n, and the diffuse color, m</a:t>
            </a:r>
          </a:p>
          <a:p>
            <a:pPr lvl="4"/>
            <a:r>
              <a:rPr lang="en-US" dirty="0"/>
              <a:t>c ← c + Lambertian(n, m, </a:t>
            </a:r>
            <a:r>
              <a:rPr lang="en-US" dirty="0" err="1"/>
              <a:t>wPos</a:t>
            </a:r>
            <a:r>
              <a:rPr lang="en-US" dirty="0"/>
              <a:t>, l)</a:t>
            </a:r>
          </a:p>
          <a:p>
            <a:pPr lvl="2"/>
            <a:r>
              <a:rPr lang="en-US" dirty="0"/>
              <a:t>Set the pixel color to c</a:t>
            </a:r>
          </a:p>
          <a:p>
            <a:pPr marL="36900" indent="0">
              <a:buNone/>
            </a:pPr>
            <a:endParaRPr lang="en-SG" dirty="0"/>
          </a:p>
        </p:txBody>
      </p:sp>
    </p:spTree>
    <p:extLst>
      <p:ext uri="{BB962C8B-B14F-4D97-AF65-F5344CB8AC3E}">
        <p14:creationId xmlns:p14="http://schemas.microsoft.com/office/powerpoint/2010/main" val="2447030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AC6C-E70A-4FD5-A6FF-4FB4F52FCF38}"/>
              </a:ext>
            </a:extLst>
          </p:cNvPr>
          <p:cNvSpPr>
            <a:spLocks noGrp="1"/>
          </p:cNvSpPr>
          <p:nvPr>
            <p:ph type="title"/>
          </p:nvPr>
        </p:nvSpPr>
        <p:spPr/>
        <p:txBody>
          <a:bodyPr/>
          <a:lstStyle/>
          <a:p>
            <a:r>
              <a:rPr lang="en-US" dirty="0"/>
              <a:t>System Design – Algorithm</a:t>
            </a:r>
            <a:endParaRPr lang="en-SG" dirty="0"/>
          </a:p>
        </p:txBody>
      </p:sp>
      <p:sp>
        <p:nvSpPr>
          <p:cNvPr id="3" name="Content Placeholder 2">
            <a:extLst>
              <a:ext uri="{FF2B5EF4-FFF2-40B4-BE49-F238E27FC236}">
                <a16:creationId xmlns:a16="http://schemas.microsoft.com/office/drawing/2014/main" id="{6FB4144A-B55C-4A3F-9C22-D42383391D56}"/>
              </a:ext>
            </a:extLst>
          </p:cNvPr>
          <p:cNvSpPr>
            <a:spLocks noGrp="1"/>
          </p:cNvSpPr>
          <p:nvPr>
            <p:ph idx="1"/>
          </p:nvPr>
        </p:nvSpPr>
        <p:spPr/>
        <p:txBody>
          <a:bodyPr>
            <a:normAutofit/>
          </a:bodyPr>
          <a:lstStyle/>
          <a:p>
            <a:r>
              <a:rPr lang="en-US" b="1" dirty="0"/>
              <a:t>Rasterize the scene to create a </a:t>
            </a:r>
            <a:r>
              <a:rPr lang="en-US" b="1" dirty="0" err="1"/>
              <a:t>GBuffer</a:t>
            </a:r>
            <a:endParaRPr lang="en-US" b="1" dirty="0"/>
          </a:p>
          <a:p>
            <a:pPr lvl="1"/>
            <a:r>
              <a:rPr lang="en-US" dirty="0"/>
              <a:t>For each pixel in the </a:t>
            </a:r>
            <a:r>
              <a:rPr lang="en-US" dirty="0" err="1"/>
              <a:t>GBuffer</a:t>
            </a:r>
            <a:endParaRPr lang="en-US" dirty="0"/>
          </a:p>
          <a:p>
            <a:pPr lvl="2"/>
            <a:r>
              <a:rPr lang="en-US" dirty="0"/>
              <a:t>Initialize the color c to (0, 0, 0)</a:t>
            </a:r>
          </a:p>
          <a:p>
            <a:pPr lvl="2"/>
            <a:r>
              <a:rPr lang="en-US" dirty="0"/>
              <a:t>For each light, l, in the room</a:t>
            </a:r>
          </a:p>
          <a:p>
            <a:pPr lvl="3"/>
            <a:r>
              <a:rPr lang="en-US" dirty="0"/>
              <a:t>Trace a ray from the pixel’s world position, </a:t>
            </a:r>
            <a:r>
              <a:rPr lang="en-US" dirty="0" err="1"/>
              <a:t>wPos</a:t>
            </a:r>
            <a:r>
              <a:rPr lang="en-US" dirty="0"/>
              <a:t>, to the light’s world position</a:t>
            </a:r>
          </a:p>
          <a:p>
            <a:pPr lvl="3"/>
            <a:r>
              <a:rPr lang="en-US" dirty="0"/>
              <a:t>If the ray is not obstructed by any object</a:t>
            </a:r>
          </a:p>
          <a:p>
            <a:pPr lvl="4"/>
            <a:r>
              <a:rPr lang="en-US" dirty="0"/>
              <a:t>Get the (world space) normal vector of this pixel, n, and the diffuse color, m</a:t>
            </a:r>
          </a:p>
          <a:p>
            <a:pPr lvl="4"/>
            <a:r>
              <a:rPr lang="en-US" dirty="0"/>
              <a:t>c ← c + Lambertian(n, m, </a:t>
            </a:r>
            <a:r>
              <a:rPr lang="en-US" dirty="0" err="1"/>
              <a:t>wPos</a:t>
            </a:r>
            <a:r>
              <a:rPr lang="en-US" dirty="0"/>
              <a:t>, l)</a:t>
            </a:r>
          </a:p>
          <a:p>
            <a:pPr lvl="2"/>
            <a:r>
              <a:rPr lang="en-US" dirty="0"/>
              <a:t>Set the pixel color to c</a:t>
            </a:r>
          </a:p>
          <a:p>
            <a:pPr marL="36900" indent="0">
              <a:buNone/>
            </a:pPr>
            <a:endParaRPr lang="en-SG" dirty="0"/>
          </a:p>
        </p:txBody>
      </p:sp>
    </p:spTree>
    <p:extLst>
      <p:ext uri="{BB962C8B-B14F-4D97-AF65-F5344CB8AC3E}">
        <p14:creationId xmlns:p14="http://schemas.microsoft.com/office/powerpoint/2010/main" val="2193712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E0C2-3B44-4C3D-9B9E-B9294B1CBD9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4BE1AF3-03D6-4B2A-9B8B-17616B108611}"/>
              </a:ext>
            </a:extLst>
          </p:cNvPr>
          <p:cNvSpPr>
            <a:spLocks noGrp="1"/>
          </p:cNvSpPr>
          <p:nvPr>
            <p:ph idx="1"/>
          </p:nvPr>
        </p:nvSpPr>
        <p:spPr/>
        <p:txBody>
          <a:bodyPr/>
          <a:lstStyle/>
          <a:p>
            <a:endParaRPr lang="en-SG" dirty="0"/>
          </a:p>
        </p:txBody>
      </p:sp>
      <p:sp>
        <p:nvSpPr>
          <p:cNvPr id="4" name="Isosceles Triangle 3">
            <a:extLst>
              <a:ext uri="{FF2B5EF4-FFF2-40B4-BE49-F238E27FC236}">
                <a16:creationId xmlns:a16="http://schemas.microsoft.com/office/drawing/2014/main" id="{CD7BFE16-B629-4078-9350-64255D400271}"/>
              </a:ext>
            </a:extLst>
          </p:cNvPr>
          <p:cNvSpPr/>
          <p:nvPr/>
        </p:nvSpPr>
        <p:spPr>
          <a:xfrm rot="14888972">
            <a:off x="8400107" y="1219184"/>
            <a:ext cx="508791" cy="821753"/>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5" name="Isosceles Triangle 4">
            <a:extLst>
              <a:ext uri="{FF2B5EF4-FFF2-40B4-BE49-F238E27FC236}">
                <a16:creationId xmlns:a16="http://schemas.microsoft.com/office/drawing/2014/main" id="{769CFB92-A294-49A1-A9DE-6BEF39C86705}"/>
              </a:ext>
            </a:extLst>
          </p:cNvPr>
          <p:cNvSpPr/>
          <p:nvPr/>
        </p:nvSpPr>
        <p:spPr>
          <a:xfrm rot="14888972">
            <a:off x="3599965" y="1330739"/>
            <a:ext cx="508791" cy="821753"/>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6" name="Cube 5">
            <a:extLst>
              <a:ext uri="{FF2B5EF4-FFF2-40B4-BE49-F238E27FC236}">
                <a16:creationId xmlns:a16="http://schemas.microsoft.com/office/drawing/2014/main" id="{B4E260CB-B64E-4A39-A798-42DE2D5E4FFD}"/>
              </a:ext>
            </a:extLst>
          </p:cNvPr>
          <p:cNvSpPr/>
          <p:nvPr/>
        </p:nvSpPr>
        <p:spPr>
          <a:xfrm>
            <a:off x="2187131" y="273283"/>
            <a:ext cx="2828261" cy="238169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Cube 6">
            <a:extLst>
              <a:ext uri="{FF2B5EF4-FFF2-40B4-BE49-F238E27FC236}">
                <a16:creationId xmlns:a16="http://schemas.microsoft.com/office/drawing/2014/main" id="{5679E181-EAE9-4729-B7B3-EBAA53B9B67B}"/>
              </a:ext>
            </a:extLst>
          </p:cNvPr>
          <p:cNvSpPr/>
          <p:nvPr/>
        </p:nvSpPr>
        <p:spPr>
          <a:xfrm rot="10800000">
            <a:off x="2187131" y="273283"/>
            <a:ext cx="2828261" cy="238169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Isosceles Triangle 7">
            <a:extLst>
              <a:ext uri="{FF2B5EF4-FFF2-40B4-BE49-F238E27FC236}">
                <a16:creationId xmlns:a16="http://schemas.microsoft.com/office/drawing/2014/main" id="{8DC25F1B-A1B0-4F42-A839-EFD940BC4F1E}"/>
              </a:ext>
            </a:extLst>
          </p:cNvPr>
          <p:cNvSpPr/>
          <p:nvPr/>
        </p:nvSpPr>
        <p:spPr>
          <a:xfrm>
            <a:off x="2960722" y="1078699"/>
            <a:ext cx="404643" cy="66652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9" name="Isosceles Triangle 8">
            <a:extLst>
              <a:ext uri="{FF2B5EF4-FFF2-40B4-BE49-F238E27FC236}">
                <a16:creationId xmlns:a16="http://schemas.microsoft.com/office/drawing/2014/main" id="{2228CC86-ED65-464C-8579-258C368EA422}"/>
              </a:ext>
            </a:extLst>
          </p:cNvPr>
          <p:cNvSpPr/>
          <p:nvPr/>
        </p:nvSpPr>
        <p:spPr>
          <a:xfrm>
            <a:off x="2960418" y="1464129"/>
            <a:ext cx="991585" cy="6665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8733AAFD-CFA5-45FA-87A3-19B45C8F2609}"/>
              </a:ext>
            </a:extLst>
          </p:cNvPr>
          <p:cNvSpPr txBox="1"/>
          <p:nvPr/>
        </p:nvSpPr>
        <p:spPr>
          <a:xfrm>
            <a:off x="2518977" y="2671074"/>
            <a:ext cx="2164567" cy="369332"/>
          </a:xfrm>
          <a:prstGeom prst="rect">
            <a:avLst/>
          </a:prstGeom>
          <a:noFill/>
        </p:spPr>
        <p:txBody>
          <a:bodyPr wrap="none" rtlCol="0">
            <a:spAutoFit/>
          </a:bodyPr>
          <a:lstStyle/>
          <a:p>
            <a:r>
              <a:rPr lang="en-US" dirty="0"/>
              <a:t>World Space (in data)</a:t>
            </a:r>
            <a:endParaRPr lang="en-SG" dirty="0"/>
          </a:p>
        </p:txBody>
      </p:sp>
      <p:sp>
        <p:nvSpPr>
          <p:cNvPr id="11" name="Rectangle 10">
            <a:extLst>
              <a:ext uri="{FF2B5EF4-FFF2-40B4-BE49-F238E27FC236}">
                <a16:creationId xmlns:a16="http://schemas.microsoft.com/office/drawing/2014/main" id="{F21D4D28-C3C6-4CEF-BCCB-E682AD8B0EAB}"/>
              </a:ext>
            </a:extLst>
          </p:cNvPr>
          <p:cNvSpPr/>
          <p:nvPr/>
        </p:nvSpPr>
        <p:spPr>
          <a:xfrm>
            <a:off x="6642173" y="298610"/>
            <a:ext cx="3402419" cy="21751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1388A18A-D185-47BA-B8BB-C3DD3ADA58AE}"/>
              </a:ext>
            </a:extLst>
          </p:cNvPr>
          <p:cNvSpPr txBox="1"/>
          <p:nvPr/>
        </p:nvSpPr>
        <p:spPr>
          <a:xfrm>
            <a:off x="7670922" y="2639852"/>
            <a:ext cx="1392112" cy="369332"/>
          </a:xfrm>
          <a:prstGeom prst="rect">
            <a:avLst/>
          </a:prstGeom>
          <a:noFill/>
        </p:spPr>
        <p:txBody>
          <a:bodyPr wrap="none" rtlCol="0">
            <a:spAutoFit/>
          </a:bodyPr>
          <a:lstStyle/>
          <a:p>
            <a:r>
              <a:rPr lang="en-US" dirty="0"/>
              <a:t>Screen Image</a:t>
            </a:r>
            <a:endParaRPr lang="en-SG" dirty="0"/>
          </a:p>
        </p:txBody>
      </p:sp>
      <p:sp>
        <p:nvSpPr>
          <p:cNvPr id="13" name="Isosceles Triangle 12">
            <a:extLst>
              <a:ext uri="{FF2B5EF4-FFF2-40B4-BE49-F238E27FC236}">
                <a16:creationId xmlns:a16="http://schemas.microsoft.com/office/drawing/2014/main" id="{C37BDF7C-F3E4-4210-A9E4-72C54B5B39D4}"/>
              </a:ext>
            </a:extLst>
          </p:cNvPr>
          <p:cNvSpPr/>
          <p:nvPr/>
        </p:nvSpPr>
        <p:spPr>
          <a:xfrm>
            <a:off x="7570136" y="1158886"/>
            <a:ext cx="404643" cy="66652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4" name="Isosceles Triangle 13">
            <a:extLst>
              <a:ext uri="{FF2B5EF4-FFF2-40B4-BE49-F238E27FC236}">
                <a16:creationId xmlns:a16="http://schemas.microsoft.com/office/drawing/2014/main" id="{E1C09158-CC29-4BE5-BA1F-47B2C29EA5F2}"/>
              </a:ext>
            </a:extLst>
          </p:cNvPr>
          <p:cNvSpPr/>
          <p:nvPr/>
        </p:nvSpPr>
        <p:spPr>
          <a:xfrm>
            <a:off x="7693559" y="1352573"/>
            <a:ext cx="991585" cy="6665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8" name="Picture 7">
            <a:extLst>
              <a:ext uri="{FF2B5EF4-FFF2-40B4-BE49-F238E27FC236}">
                <a16:creationId xmlns:a16="http://schemas.microsoft.com/office/drawing/2014/main" id="{010BC67D-7A84-4C79-A72C-BC738D56D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297" y="3268116"/>
            <a:ext cx="25241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8">
            <a:extLst>
              <a:ext uri="{FF2B5EF4-FFF2-40B4-BE49-F238E27FC236}">
                <a16:creationId xmlns:a16="http://schemas.microsoft.com/office/drawing/2014/main" id="{0F53C3D4-BD23-4415-ABC4-A1EA64179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9927" y="3268116"/>
            <a:ext cx="25241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6">
            <a:extLst>
              <a:ext uri="{FF2B5EF4-FFF2-40B4-BE49-F238E27FC236}">
                <a16:creationId xmlns:a16="http://schemas.microsoft.com/office/drawing/2014/main" id="{0FF2DB45-8AE1-4A3F-9B31-47DE079D3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297" y="5139257"/>
            <a:ext cx="25241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9">
            <a:extLst>
              <a:ext uri="{FF2B5EF4-FFF2-40B4-BE49-F238E27FC236}">
                <a16:creationId xmlns:a16="http://schemas.microsoft.com/office/drawing/2014/main" id="{D12F1513-90DA-4B2E-B8D7-75EB3E9B5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9927" y="5102533"/>
            <a:ext cx="2524125" cy="1371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a:extLst>
              <a:ext uri="{FF2B5EF4-FFF2-40B4-BE49-F238E27FC236}">
                <a16:creationId xmlns:a16="http://schemas.microsoft.com/office/drawing/2014/main" id="{90E5AD21-00D7-4F11-9D43-D7FDF359C4B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6" name="Rectangle 6">
            <a:extLst>
              <a:ext uri="{FF2B5EF4-FFF2-40B4-BE49-F238E27FC236}">
                <a16:creationId xmlns:a16="http://schemas.microsoft.com/office/drawing/2014/main" id="{E10038A2-168C-4F05-BB63-E4DBE6E34424}"/>
              </a:ext>
            </a:extLst>
          </p:cNvPr>
          <p:cNvSpPr>
            <a:spLocks noChangeArrowheads="1"/>
          </p:cNvSpPr>
          <p:nvPr/>
        </p:nvSpPr>
        <p:spPr bwMode="auto">
          <a:xfrm>
            <a:off x="0" y="3200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GB"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1F5FC939-58AD-4792-AF08-2D83001A4F2D}"/>
              </a:ext>
            </a:extLst>
          </p:cNvPr>
          <p:cNvSpPr txBox="1"/>
          <p:nvPr/>
        </p:nvSpPr>
        <p:spPr>
          <a:xfrm>
            <a:off x="9063034" y="2675801"/>
            <a:ext cx="1685077" cy="369332"/>
          </a:xfrm>
          <a:prstGeom prst="rect">
            <a:avLst/>
          </a:prstGeom>
          <a:noFill/>
        </p:spPr>
        <p:txBody>
          <a:bodyPr wrap="none" rtlCol="0">
            <a:spAutoFit/>
          </a:bodyPr>
          <a:lstStyle/>
          <a:p>
            <a:r>
              <a:rPr lang="en-US" dirty="0"/>
              <a:t>Texture Outputs</a:t>
            </a:r>
            <a:endParaRPr lang="en-SG" dirty="0"/>
          </a:p>
        </p:txBody>
      </p:sp>
      <p:sp>
        <p:nvSpPr>
          <p:cNvPr id="22" name="TextBox 21">
            <a:extLst>
              <a:ext uri="{FF2B5EF4-FFF2-40B4-BE49-F238E27FC236}">
                <a16:creationId xmlns:a16="http://schemas.microsoft.com/office/drawing/2014/main" id="{61C372E6-F9E6-4D0E-B10F-B623E5DA4E16}"/>
              </a:ext>
            </a:extLst>
          </p:cNvPr>
          <p:cNvSpPr txBox="1"/>
          <p:nvPr/>
        </p:nvSpPr>
        <p:spPr>
          <a:xfrm>
            <a:off x="7670922" y="2637112"/>
            <a:ext cx="1392112" cy="369332"/>
          </a:xfrm>
          <a:prstGeom prst="rect">
            <a:avLst/>
          </a:prstGeom>
          <a:noFill/>
        </p:spPr>
        <p:txBody>
          <a:bodyPr wrap="none" rtlCol="0">
            <a:spAutoFit/>
          </a:bodyPr>
          <a:lstStyle/>
          <a:p>
            <a:r>
              <a:rPr lang="en-US" strike="sngStrike" dirty="0"/>
              <a:t>Screen Image</a:t>
            </a:r>
            <a:endParaRPr lang="en-SG" strike="sngStrike" dirty="0"/>
          </a:p>
        </p:txBody>
      </p:sp>
      <p:sp>
        <p:nvSpPr>
          <p:cNvPr id="23" name="TextBox 22">
            <a:extLst>
              <a:ext uri="{FF2B5EF4-FFF2-40B4-BE49-F238E27FC236}">
                <a16:creationId xmlns:a16="http://schemas.microsoft.com/office/drawing/2014/main" id="{A1A912BB-5318-457A-91A8-E07E7C7002EE}"/>
              </a:ext>
            </a:extLst>
          </p:cNvPr>
          <p:cNvSpPr txBox="1"/>
          <p:nvPr/>
        </p:nvSpPr>
        <p:spPr>
          <a:xfrm>
            <a:off x="3353004" y="4625498"/>
            <a:ext cx="1002710" cy="369332"/>
          </a:xfrm>
          <a:prstGeom prst="rect">
            <a:avLst/>
          </a:prstGeom>
          <a:noFill/>
        </p:spPr>
        <p:txBody>
          <a:bodyPr wrap="none" rtlCol="0">
            <a:spAutoFit/>
          </a:bodyPr>
          <a:lstStyle/>
          <a:p>
            <a:r>
              <a:rPr lang="en-US" dirty="0"/>
              <a:t>Positions</a:t>
            </a:r>
            <a:endParaRPr lang="en-SG" dirty="0"/>
          </a:p>
        </p:txBody>
      </p:sp>
      <p:sp>
        <p:nvSpPr>
          <p:cNvPr id="24" name="TextBox 23">
            <a:extLst>
              <a:ext uri="{FF2B5EF4-FFF2-40B4-BE49-F238E27FC236}">
                <a16:creationId xmlns:a16="http://schemas.microsoft.com/office/drawing/2014/main" id="{BA0FE604-85AD-45DE-99AD-7BC0FB1D6B20}"/>
              </a:ext>
            </a:extLst>
          </p:cNvPr>
          <p:cNvSpPr txBox="1"/>
          <p:nvPr/>
        </p:nvSpPr>
        <p:spPr>
          <a:xfrm>
            <a:off x="7732053" y="4611851"/>
            <a:ext cx="966418" cy="369332"/>
          </a:xfrm>
          <a:prstGeom prst="rect">
            <a:avLst/>
          </a:prstGeom>
          <a:noFill/>
        </p:spPr>
        <p:txBody>
          <a:bodyPr wrap="none" rtlCol="0">
            <a:spAutoFit/>
          </a:bodyPr>
          <a:lstStyle/>
          <a:p>
            <a:r>
              <a:rPr lang="en-US" dirty="0" err="1"/>
              <a:t>Normals</a:t>
            </a:r>
            <a:endParaRPr lang="en-SG" dirty="0"/>
          </a:p>
        </p:txBody>
      </p:sp>
      <p:sp>
        <p:nvSpPr>
          <p:cNvPr id="25" name="TextBox 24">
            <a:extLst>
              <a:ext uri="{FF2B5EF4-FFF2-40B4-BE49-F238E27FC236}">
                <a16:creationId xmlns:a16="http://schemas.microsoft.com/office/drawing/2014/main" id="{AAEA2863-2E5B-49EA-BAC0-99FBC318930C}"/>
              </a:ext>
            </a:extLst>
          </p:cNvPr>
          <p:cNvSpPr txBox="1"/>
          <p:nvPr/>
        </p:nvSpPr>
        <p:spPr>
          <a:xfrm>
            <a:off x="3456210" y="6470618"/>
            <a:ext cx="801823" cy="369332"/>
          </a:xfrm>
          <a:prstGeom prst="rect">
            <a:avLst/>
          </a:prstGeom>
          <a:noFill/>
        </p:spPr>
        <p:txBody>
          <a:bodyPr wrap="none" rtlCol="0">
            <a:spAutoFit/>
          </a:bodyPr>
          <a:lstStyle/>
          <a:p>
            <a:r>
              <a:rPr lang="en-US" dirty="0"/>
              <a:t>Colors</a:t>
            </a:r>
            <a:endParaRPr lang="en-SG" dirty="0"/>
          </a:p>
        </p:txBody>
      </p:sp>
      <p:sp>
        <p:nvSpPr>
          <p:cNvPr id="26" name="TextBox 25">
            <a:extLst>
              <a:ext uri="{FF2B5EF4-FFF2-40B4-BE49-F238E27FC236}">
                <a16:creationId xmlns:a16="http://schemas.microsoft.com/office/drawing/2014/main" id="{4A957575-F72E-47D0-8801-79FCABB68ED4}"/>
              </a:ext>
            </a:extLst>
          </p:cNvPr>
          <p:cNvSpPr txBox="1"/>
          <p:nvPr/>
        </p:nvSpPr>
        <p:spPr>
          <a:xfrm>
            <a:off x="6824048" y="6470618"/>
            <a:ext cx="2782428" cy="369332"/>
          </a:xfrm>
          <a:prstGeom prst="rect">
            <a:avLst/>
          </a:prstGeom>
          <a:noFill/>
        </p:spPr>
        <p:txBody>
          <a:bodyPr wrap="none" rtlCol="0">
            <a:spAutoFit/>
          </a:bodyPr>
          <a:lstStyle/>
          <a:p>
            <a:r>
              <a:rPr lang="en-US" dirty="0"/>
              <a:t>Shaded output (no shadows)</a:t>
            </a:r>
            <a:endParaRPr lang="en-SG" dirty="0"/>
          </a:p>
        </p:txBody>
      </p:sp>
    </p:spTree>
    <p:extLst>
      <p:ext uri="{BB962C8B-B14F-4D97-AF65-F5344CB8AC3E}">
        <p14:creationId xmlns:p14="http://schemas.microsoft.com/office/powerpoint/2010/main" val="60138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AC6C-E70A-4FD5-A6FF-4FB4F52FCF38}"/>
              </a:ext>
            </a:extLst>
          </p:cNvPr>
          <p:cNvSpPr>
            <a:spLocks noGrp="1"/>
          </p:cNvSpPr>
          <p:nvPr>
            <p:ph type="title"/>
          </p:nvPr>
        </p:nvSpPr>
        <p:spPr/>
        <p:txBody>
          <a:bodyPr/>
          <a:lstStyle/>
          <a:p>
            <a:r>
              <a:rPr lang="en-US" dirty="0"/>
              <a:t>System Design – Algorithm</a:t>
            </a:r>
            <a:endParaRPr lang="en-SG" dirty="0"/>
          </a:p>
        </p:txBody>
      </p:sp>
      <p:sp>
        <p:nvSpPr>
          <p:cNvPr id="3" name="Content Placeholder 2">
            <a:extLst>
              <a:ext uri="{FF2B5EF4-FFF2-40B4-BE49-F238E27FC236}">
                <a16:creationId xmlns:a16="http://schemas.microsoft.com/office/drawing/2014/main" id="{6FB4144A-B55C-4A3F-9C22-D42383391D56}"/>
              </a:ext>
            </a:extLst>
          </p:cNvPr>
          <p:cNvSpPr>
            <a:spLocks noGrp="1"/>
          </p:cNvSpPr>
          <p:nvPr>
            <p:ph idx="1"/>
          </p:nvPr>
        </p:nvSpPr>
        <p:spPr/>
        <p:txBody>
          <a:bodyPr>
            <a:normAutofit/>
          </a:bodyPr>
          <a:lstStyle/>
          <a:p>
            <a:r>
              <a:rPr lang="en-US" b="1" dirty="0"/>
              <a:t>Rasterize the scene to create a </a:t>
            </a:r>
            <a:r>
              <a:rPr lang="en-US" b="1" dirty="0" err="1"/>
              <a:t>GBuffer</a:t>
            </a:r>
            <a:endParaRPr lang="en-US" b="1" dirty="0"/>
          </a:p>
          <a:p>
            <a:pPr lvl="1"/>
            <a:r>
              <a:rPr lang="en-US" dirty="0"/>
              <a:t>For each pixel in the </a:t>
            </a:r>
            <a:r>
              <a:rPr lang="en-US" dirty="0" err="1"/>
              <a:t>GBuffer</a:t>
            </a:r>
            <a:endParaRPr lang="en-US" dirty="0"/>
          </a:p>
          <a:p>
            <a:pPr lvl="2"/>
            <a:r>
              <a:rPr lang="en-US" dirty="0"/>
              <a:t>Initialize the color c to (0, 0, 0)</a:t>
            </a:r>
          </a:p>
          <a:p>
            <a:pPr lvl="2"/>
            <a:r>
              <a:rPr lang="en-US" dirty="0"/>
              <a:t>For each light, l, in the room</a:t>
            </a:r>
          </a:p>
          <a:p>
            <a:pPr lvl="3"/>
            <a:r>
              <a:rPr lang="en-US" dirty="0"/>
              <a:t>Trace a ray from the pixel’s world position, </a:t>
            </a:r>
            <a:r>
              <a:rPr lang="en-US" dirty="0" err="1"/>
              <a:t>wPos</a:t>
            </a:r>
            <a:r>
              <a:rPr lang="en-US" dirty="0"/>
              <a:t>, to the light’s world position</a:t>
            </a:r>
          </a:p>
          <a:p>
            <a:pPr lvl="3"/>
            <a:r>
              <a:rPr lang="en-US" dirty="0"/>
              <a:t>If the ray is not obstructed by any object</a:t>
            </a:r>
          </a:p>
          <a:p>
            <a:pPr lvl="4"/>
            <a:r>
              <a:rPr lang="en-US" dirty="0"/>
              <a:t>Get the (world space) normal vector of this pixel, n, and the diffuse color, m</a:t>
            </a:r>
          </a:p>
          <a:p>
            <a:pPr lvl="4"/>
            <a:r>
              <a:rPr lang="en-US" dirty="0"/>
              <a:t>c ← c + Lambertian(n, m, </a:t>
            </a:r>
            <a:r>
              <a:rPr lang="en-US" dirty="0" err="1"/>
              <a:t>wPos</a:t>
            </a:r>
            <a:r>
              <a:rPr lang="en-US" dirty="0"/>
              <a:t>, l)</a:t>
            </a:r>
          </a:p>
          <a:p>
            <a:pPr lvl="2"/>
            <a:r>
              <a:rPr lang="en-US" dirty="0"/>
              <a:t>Set the pixel color to c</a:t>
            </a:r>
          </a:p>
          <a:p>
            <a:pPr marL="36900" indent="0">
              <a:buNone/>
            </a:pPr>
            <a:endParaRPr lang="en-SG" dirty="0"/>
          </a:p>
        </p:txBody>
      </p:sp>
    </p:spTree>
    <p:extLst>
      <p:ext uri="{BB962C8B-B14F-4D97-AF65-F5344CB8AC3E}">
        <p14:creationId xmlns:p14="http://schemas.microsoft.com/office/powerpoint/2010/main" val="145434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AC6C-E70A-4FD5-A6FF-4FB4F52FCF38}"/>
              </a:ext>
            </a:extLst>
          </p:cNvPr>
          <p:cNvSpPr>
            <a:spLocks noGrp="1"/>
          </p:cNvSpPr>
          <p:nvPr>
            <p:ph type="title"/>
          </p:nvPr>
        </p:nvSpPr>
        <p:spPr/>
        <p:txBody>
          <a:bodyPr/>
          <a:lstStyle/>
          <a:p>
            <a:r>
              <a:rPr lang="en-US" dirty="0"/>
              <a:t>System Design – Algorithm</a:t>
            </a:r>
            <a:endParaRPr lang="en-SG" dirty="0"/>
          </a:p>
        </p:txBody>
      </p:sp>
      <p:sp>
        <p:nvSpPr>
          <p:cNvPr id="3" name="Content Placeholder 2">
            <a:extLst>
              <a:ext uri="{FF2B5EF4-FFF2-40B4-BE49-F238E27FC236}">
                <a16:creationId xmlns:a16="http://schemas.microsoft.com/office/drawing/2014/main" id="{6FB4144A-B55C-4A3F-9C22-D42383391D56}"/>
              </a:ext>
            </a:extLst>
          </p:cNvPr>
          <p:cNvSpPr>
            <a:spLocks noGrp="1"/>
          </p:cNvSpPr>
          <p:nvPr>
            <p:ph idx="1"/>
          </p:nvPr>
        </p:nvSpPr>
        <p:spPr/>
        <p:txBody>
          <a:bodyPr>
            <a:normAutofit/>
          </a:bodyPr>
          <a:lstStyle/>
          <a:p>
            <a:r>
              <a:rPr lang="en-US" dirty="0"/>
              <a:t>Rasterize the scene to create a </a:t>
            </a:r>
            <a:r>
              <a:rPr lang="en-US" dirty="0" err="1"/>
              <a:t>GBuffer</a:t>
            </a:r>
            <a:endParaRPr lang="en-US" dirty="0"/>
          </a:p>
          <a:p>
            <a:pPr lvl="1"/>
            <a:r>
              <a:rPr lang="en-US" b="1" dirty="0"/>
              <a:t>For each pixel in the </a:t>
            </a:r>
            <a:r>
              <a:rPr lang="en-US" b="1" dirty="0" err="1"/>
              <a:t>GBuffer</a:t>
            </a:r>
            <a:endParaRPr lang="en-US" b="1" dirty="0"/>
          </a:p>
          <a:p>
            <a:pPr lvl="2"/>
            <a:r>
              <a:rPr lang="en-US" b="1" dirty="0"/>
              <a:t>Initialize the color c to (0, 0, 0)</a:t>
            </a:r>
          </a:p>
          <a:p>
            <a:pPr lvl="2"/>
            <a:r>
              <a:rPr lang="en-US" dirty="0"/>
              <a:t>For each light, l, in the room</a:t>
            </a:r>
          </a:p>
          <a:p>
            <a:pPr lvl="3"/>
            <a:r>
              <a:rPr lang="en-US" dirty="0"/>
              <a:t>Trace a ray from the pixel’s world position, </a:t>
            </a:r>
            <a:r>
              <a:rPr lang="en-US" dirty="0" err="1"/>
              <a:t>wPos</a:t>
            </a:r>
            <a:r>
              <a:rPr lang="en-US" dirty="0"/>
              <a:t>, to the light’s world position</a:t>
            </a:r>
          </a:p>
          <a:p>
            <a:pPr lvl="3"/>
            <a:r>
              <a:rPr lang="en-US" dirty="0"/>
              <a:t>If the ray is not obstructed by any object</a:t>
            </a:r>
          </a:p>
          <a:p>
            <a:pPr lvl="4"/>
            <a:r>
              <a:rPr lang="en-US" dirty="0"/>
              <a:t>Get the (world space) normal vector of this pixel, n, and the diffuse color, m</a:t>
            </a:r>
          </a:p>
          <a:p>
            <a:pPr lvl="4"/>
            <a:r>
              <a:rPr lang="en-US" dirty="0"/>
              <a:t>c ← c + Lambertian(n, m, </a:t>
            </a:r>
            <a:r>
              <a:rPr lang="en-US" dirty="0" err="1"/>
              <a:t>wPos</a:t>
            </a:r>
            <a:r>
              <a:rPr lang="en-US" dirty="0"/>
              <a:t>, l)</a:t>
            </a:r>
          </a:p>
          <a:p>
            <a:pPr lvl="2"/>
            <a:r>
              <a:rPr lang="en-US" dirty="0"/>
              <a:t>Set the pixel color to c</a:t>
            </a:r>
          </a:p>
          <a:p>
            <a:pPr marL="36900" indent="0">
              <a:buNone/>
            </a:pPr>
            <a:endParaRPr lang="en-SG" dirty="0"/>
          </a:p>
        </p:txBody>
      </p:sp>
      <p:pic>
        <p:nvPicPr>
          <p:cNvPr id="4" name="Picture 9">
            <a:extLst>
              <a:ext uri="{FF2B5EF4-FFF2-40B4-BE49-F238E27FC236}">
                <a16:creationId xmlns:a16="http://schemas.microsoft.com/office/drawing/2014/main" id="{0556F2E3-3F95-4FF8-AC50-7089BCA83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7490" y="3012476"/>
            <a:ext cx="252412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5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AC6C-E70A-4FD5-A6FF-4FB4F52FCF38}"/>
              </a:ext>
            </a:extLst>
          </p:cNvPr>
          <p:cNvSpPr>
            <a:spLocks noGrp="1"/>
          </p:cNvSpPr>
          <p:nvPr>
            <p:ph type="title"/>
          </p:nvPr>
        </p:nvSpPr>
        <p:spPr/>
        <p:txBody>
          <a:bodyPr/>
          <a:lstStyle/>
          <a:p>
            <a:r>
              <a:rPr lang="en-US" dirty="0"/>
              <a:t>System Design – Algorithm</a:t>
            </a:r>
            <a:endParaRPr lang="en-SG" dirty="0"/>
          </a:p>
        </p:txBody>
      </p:sp>
      <p:sp>
        <p:nvSpPr>
          <p:cNvPr id="3" name="Content Placeholder 2">
            <a:extLst>
              <a:ext uri="{FF2B5EF4-FFF2-40B4-BE49-F238E27FC236}">
                <a16:creationId xmlns:a16="http://schemas.microsoft.com/office/drawing/2014/main" id="{6FB4144A-B55C-4A3F-9C22-D42383391D56}"/>
              </a:ext>
            </a:extLst>
          </p:cNvPr>
          <p:cNvSpPr>
            <a:spLocks noGrp="1"/>
          </p:cNvSpPr>
          <p:nvPr>
            <p:ph idx="1"/>
          </p:nvPr>
        </p:nvSpPr>
        <p:spPr/>
        <p:txBody>
          <a:bodyPr>
            <a:normAutofit/>
          </a:bodyPr>
          <a:lstStyle/>
          <a:p>
            <a:r>
              <a:rPr lang="en-US" dirty="0"/>
              <a:t>Rasterize the scene to create a </a:t>
            </a:r>
            <a:r>
              <a:rPr lang="en-US" dirty="0" err="1"/>
              <a:t>GBuffer</a:t>
            </a:r>
            <a:endParaRPr lang="en-US" dirty="0"/>
          </a:p>
          <a:p>
            <a:pPr lvl="1"/>
            <a:r>
              <a:rPr lang="en-US" dirty="0"/>
              <a:t>For each pixel in the </a:t>
            </a:r>
            <a:r>
              <a:rPr lang="en-US" dirty="0" err="1"/>
              <a:t>GBuffer</a:t>
            </a:r>
            <a:endParaRPr lang="en-US" dirty="0"/>
          </a:p>
          <a:p>
            <a:pPr lvl="2"/>
            <a:r>
              <a:rPr lang="en-US" dirty="0"/>
              <a:t>Initialize the color c to (0, 0, 0)</a:t>
            </a:r>
          </a:p>
          <a:p>
            <a:pPr lvl="2"/>
            <a:r>
              <a:rPr lang="en-US" b="1" dirty="0"/>
              <a:t>For each light, l, in the room</a:t>
            </a:r>
          </a:p>
          <a:p>
            <a:pPr lvl="3"/>
            <a:r>
              <a:rPr lang="en-US" b="1" dirty="0"/>
              <a:t>Trace a ray from the pixel’s world position, </a:t>
            </a:r>
            <a:r>
              <a:rPr lang="en-US" b="1" dirty="0" err="1"/>
              <a:t>wPos</a:t>
            </a:r>
            <a:r>
              <a:rPr lang="en-US" b="1" dirty="0"/>
              <a:t>, to the light’s world position</a:t>
            </a:r>
          </a:p>
          <a:p>
            <a:pPr lvl="3"/>
            <a:r>
              <a:rPr lang="en-US" b="1" dirty="0"/>
              <a:t>If the ray is not obstructed by any object</a:t>
            </a:r>
          </a:p>
          <a:p>
            <a:pPr lvl="4"/>
            <a:r>
              <a:rPr lang="en-US" dirty="0"/>
              <a:t>Get the (world space) normal vector of this pixel, n, and the diffuse color, m</a:t>
            </a:r>
          </a:p>
          <a:p>
            <a:pPr lvl="4"/>
            <a:r>
              <a:rPr lang="en-US" dirty="0"/>
              <a:t>c ← c + Lambertian(n, m, </a:t>
            </a:r>
            <a:r>
              <a:rPr lang="en-US" dirty="0" err="1"/>
              <a:t>wPos</a:t>
            </a:r>
            <a:r>
              <a:rPr lang="en-US" dirty="0"/>
              <a:t>, l)</a:t>
            </a:r>
          </a:p>
          <a:p>
            <a:pPr lvl="2"/>
            <a:r>
              <a:rPr lang="en-US" dirty="0"/>
              <a:t>Set the pixel color to c</a:t>
            </a:r>
          </a:p>
          <a:p>
            <a:pPr marL="36900" indent="0">
              <a:buNone/>
            </a:pPr>
            <a:endParaRPr lang="en-SG" dirty="0"/>
          </a:p>
        </p:txBody>
      </p:sp>
      <p:pic>
        <p:nvPicPr>
          <p:cNvPr id="4" name="Picture 9">
            <a:extLst>
              <a:ext uri="{FF2B5EF4-FFF2-40B4-BE49-F238E27FC236}">
                <a16:creationId xmlns:a16="http://schemas.microsoft.com/office/drawing/2014/main" id="{0556F2E3-3F95-4FF8-AC50-7089BCA83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7490" y="3012476"/>
            <a:ext cx="252412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443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1A64B-A922-436E-B63B-EA25F27B5775}"/>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757C0A1F-240B-4836-885B-3F77022AAC42}"/>
              </a:ext>
            </a:extLst>
          </p:cNvPr>
          <p:cNvSpPr>
            <a:spLocks noGrp="1"/>
          </p:cNvSpPr>
          <p:nvPr>
            <p:ph idx="1"/>
          </p:nvPr>
        </p:nvSpPr>
        <p:spPr/>
        <p:txBody>
          <a:bodyPr/>
          <a:lstStyle/>
          <a:p>
            <a:endParaRPr lang="en-SG"/>
          </a:p>
        </p:txBody>
      </p:sp>
      <p:pic>
        <p:nvPicPr>
          <p:cNvPr id="4" name="Picture 9">
            <a:extLst>
              <a:ext uri="{FF2B5EF4-FFF2-40B4-BE49-F238E27FC236}">
                <a16:creationId xmlns:a16="http://schemas.microsoft.com/office/drawing/2014/main" id="{0A7A377E-C4D4-4B61-8E63-4781D145D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2185060"/>
            <a:ext cx="5163895" cy="2806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695D43-37C3-4DF0-955F-E2097CD505E1}"/>
              </a:ext>
            </a:extLst>
          </p:cNvPr>
          <p:cNvPicPr/>
          <p:nvPr/>
        </p:nvPicPr>
        <p:blipFill>
          <a:blip r:embed="rId4"/>
          <a:stretch>
            <a:fillRect/>
          </a:stretch>
        </p:blipFill>
        <p:spPr>
          <a:xfrm>
            <a:off x="6233940" y="2193506"/>
            <a:ext cx="5163895" cy="2797595"/>
          </a:xfrm>
          <a:prstGeom prst="rect">
            <a:avLst/>
          </a:prstGeom>
        </p:spPr>
      </p:pic>
      <p:sp>
        <p:nvSpPr>
          <p:cNvPr id="6" name="Oval 5">
            <a:extLst>
              <a:ext uri="{FF2B5EF4-FFF2-40B4-BE49-F238E27FC236}">
                <a16:creationId xmlns:a16="http://schemas.microsoft.com/office/drawing/2014/main" id="{EE75C33A-D633-4548-88C1-80A396C7312B}"/>
              </a:ext>
            </a:extLst>
          </p:cNvPr>
          <p:cNvSpPr/>
          <p:nvPr/>
        </p:nvSpPr>
        <p:spPr>
          <a:xfrm>
            <a:off x="2078182" y="2992582"/>
            <a:ext cx="273132" cy="2375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9C35F797-5E04-46FE-B128-C41D25D371E6}"/>
              </a:ext>
            </a:extLst>
          </p:cNvPr>
          <p:cNvSpPr/>
          <p:nvPr/>
        </p:nvSpPr>
        <p:spPr>
          <a:xfrm>
            <a:off x="2202180" y="4175760"/>
            <a:ext cx="273132" cy="6858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Arrow Connector 8">
            <a:extLst>
              <a:ext uri="{FF2B5EF4-FFF2-40B4-BE49-F238E27FC236}">
                <a16:creationId xmlns:a16="http://schemas.microsoft.com/office/drawing/2014/main" id="{393DB924-C8D0-412E-8DF5-E17ED02ADCFE}"/>
              </a:ext>
            </a:extLst>
          </p:cNvPr>
          <p:cNvCxnSpPr>
            <a:cxnSpLocks/>
            <a:endCxn id="6" idx="4"/>
          </p:cNvCxnSpPr>
          <p:nvPr/>
        </p:nvCxnSpPr>
        <p:spPr>
          <a:xfrm flipH="1" flipV="1">
            <a:off x="2214748" y="3230088"/>
            <a:ext cx="136566" cy="976152"/>
          </a:xfrm>
          <a:prstGeom prst="straightConnector1">
            <a:avLst/>
          </a:prstGeom>
          <a:ln>
            <a:solidFill>
              <a:schemeClr val="accent6">
                <a:lumMod val="75000"/>
              </a:schemeClr>
            </a:solidFill>
            <a:tailEnd type="triangle"/>
          </a:ln>
        </p:spPr>
        <p:style>
          <a:lnRef idx="1">
            <a:schemeClr val="accent3"/>
          </a:lnRef>
          <a:fillRef idx="0">
            <a:schemeClr val="accent3"/>
          </a:fillRef>
          <a:effectRef idx="0">
            <a:schemeClr val="accent3"/>
          </a:effectRef>
          <a:fontRef idx="minor">
            <a:schemeClr val="tx1"/>
          </a:fontRef>
        </p:style>
      </p:cxnSp>
      <p:sp>
        <p:nvSpPr>
          <p:cNvPr id="11" name="Oval 10">
            <a:extLst>
              <a:ext uri="{FF2B5EF4-FFF2-40B4-BE49-F238E27FC236}">
                <a16:creationId xmlns:a16="http://schemas.microsoft.com/office/drawing/2014/main" id="{435C1017-7524-456F-BF03-733F0AF9C454}"/>
              </a:ext>
            </a:extLst>
          </p:cNvPr>
          <p:cNvSpPr/>
          <p:nvPr/>
        </p:nvSpPr>
        <p:spPr>
          <a:xfrm>
            <a:off x="1471875" y="4807831"/>
            <a:ext cx="273132" cy="685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Arrow Connector 12">
            <a:extLst>
              <a:ext uri="{FF2B5EF4-FFF2-40B4-BE49-F238E27FC236}">
                <a16:creationId xmlns:a16="http://schemas.microsoft.com/office/drawing/2014/main" id="{5CBBAA37-5CD0-4D91-B151-DCCA9F714459}"/>
              </a:ext>
            </a:extLst>
          </p:cNvPr>
          <p:cNvCxnSpPr>
            <a:cxnSpLocks/>
          </p:cNvCxnSpPr>
          <p:nvPr/>
        </p:nvCxnSpPr>
        <p:spPr>
          <a:xfrm flipV="1">
            <a:off x="1599632" y="3230088"/>
            <a:ext cx="567547" cy="16123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Flowchart: Summing Junction 15">
            <a:extLst>
              <a:ext uri="{FF2B5EF4-FFF2-40B4-BE49-F238E27FC236}">
                <a16:creationId xmlns:a16="http://schemas.microsoft.com/office/drawing/2014/main" id="{D9250152-7D56-449D-A6DF-C093D5C447DC}"/>
              </a:ext>
            </a:extLst>
          </p:cNvPr>
          <p:cNvSpPr/>
          <p:nvPr/>
        </p:nvSpPr>
        <p:spPr>
          <a:xfrm>
            <a:off x="1712946" y="4387132"/>
            <a:ext cx="64122" cy="6858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lowchart: Summing Junction 17">
            <a:extLst>
              <a:ext uri="{FF2B5EF4-FFF2-40B4-BE49-F238E27FC236}">
                <a16:creationId xmlns:a16="http://schemas.microsoft.com/office/drawing/2014/main" id="{38EC67F2-D36F-4B92-B0A9-EABF2EAED033}"/>
              </a:ext>
            </a:extLst>
          </p:cNvPr>
          <p:cNvSpPr/>
          <p:nvPr/>
        </p:nvSpPr>
        <p:spPr>
          <a:xfrm>
            <a:off x="1796118" y="4175760"/>
            <a:ext cx="64122" cy="6858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94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6"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B71B4-DEAF-4B98-816C-9C595565FE98}"/>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B9D4688-EF22-48C9-BDBA-1CFDE7F2D0F4}"/>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54D897BA-6073-4CB6-8235-75F9100CC899}"/>
              </a:ext>
            </a:extLst>
          </p:cNvPr>
          <p:cNvPicPr/>
          <p:nvPr/>
        </p:nvPicPr>
        <p:blipFill>
          <a:blip r:embed="rId3"/>
          <a:stretch>
            <a:fillRect/>
          </a:stretch>
        </p:blipFill>
        <p:spPr>
          <a:xfrm>
            <a:off x="2544417" y="2686049"/>
            <a:ext cx="2531745" cy="1371600"/>
          </a:xfrm>
          <a:prstGeom prst="rect">
            <a:avLst/>
          </a:prstGeom>
        </p:spPr>
      </p:pic>
      <p:pic>
        <p:nvPicPr>
          <p:cNvPr id="5" name="Picture 4">
            <a:extLst>
              <a:ext uri="{FF2B5EF4-FFF2-40B4-BE49-F238E27FC236}">
                <a16:creationId xmlns:a16="http://schemas.microsoft.com/office/drawing/2014/main" id="{791CF46C-1297-48B7-BFA9-34BA0E085B80}"/>
              </a:ext>
            </a:extLst>
          </p:cNvPr>
          <p:cNvPicPr/>
          <p:nvPr/>
        </p:nvPicPr>
        <p:blipFill>
          <a:blip r:embed="rId4"/>
          <a:stretch>
            <a:fillRect/>
          </a:stretch>
        </p:blipFill>
        <p:spPr>
          <a:xfrm>
            <a:off x="2544416" y="4333873"/>
            <a:ext cx="2531745" cy="1371600"/>
          </a:xfrm>
          <a:prstGeom prst="rect">
            <a:avLst/>
          </a:prstGeom>
        </p:spPr>
      </p:pic>
      <p:pic>
        <p:nvPicPr>
          <p:cNvPr id="6" name="Picture 5">
            <a:extLst>
              <a:ext uri="{FF2B5EF4-FFF2-40B4-BE49-F238E27FC236}">
                <a16:creationId xmlns:a16="http://schemas.microsoft.com/office/drawing/2014/main" id="{F1791A43-DD49-4242-9B72-D164419F51BC}"/>
              </a:ext>
            </a:extLst>
          </p:cNvPr>
          <p:cNvPicPr/>
          <p:nvPr/>
        </p:nvPicPr>
        <p:blipFill>
          <a:blip r:embed="rId5"/>
          <a:stretch>
            <a:fillRect/>
          </a:stretch>
        </p:blipFill>
        <p:spPr>
          <a:xfrm>
            <a:off x="2544418" y="1038225"/>
            <a:ext cx="2531745" cy="1371600"/>
          </a:xfrm>
          <a:prstGeom prst="rect">
            <a:avLst/>
          </a:prstGeom>
        </p:spPr>
      </p:pic>
      <p:pic>
        <p:nvPicPr>
          <p:cNvPr id="7" name="Picture 6">
            <a:extLst>
              <a:ext uri="{FF2B5EF4-FFF2-40B4-BE49-F238E27FC236}">
                <a16:creationId xmlns:a16="http://schemas.microsoft.com/office/drawing/2014/main" id="{2504C20B-DFE5-4D7F-A3F0-C916EA9DFE6C}"/>
              </a:ext>
            </a:extLst>
          </p:cNvPr>
          <p:cNvPicPr/>
          <p:nvPr/>
        </p:nvPicPr>
        <p:blipFill>
          <a:blip r:embed="rId6"/>
          <a:stretch>
            <a:fillRect/>
          </a:stretch>
        </p:blipFill>
        <p:spPr>
          <a:xfrm>
            <a:off x="7635041" y="2686049"/>
            <a:ext cx="2531745" cy="1371600"/>
          </a:xfrm>
          <a:prstGeom prst="rect">
            <a:avLst/>
          </a:prstGeom>
        </p:spPr>
      </p:pic>
      <p:sp>
        <p:nvSpPr>
          <p:cNvPr id="8" name="Arrow: Right 7">
            <a:extLst>
              <a:ext uri="{FF2B5EF4-FFF2-40B4-BE49-F238E27FC236}">
                <a16:creationId xmlns:a16="http://schemas.microsoft.com/office/drawing/2014/main" id="{3CFB7CF7-9DDE-41D1-B937-8B04305321A4}"/>
              </a:ext>
            </a:extLst>
          </p:cNvPr>
          <p:cNvSpPr/>
          <p:nvPr/>
        </p:nvSpPr>
        <p:spPr>
          <a:xfrm>
            <a:off x="5930900" y="3086100"/>
            <a:ext cx="990600" cy="6858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91560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AC6C-E70A-4FD5-A6FF-4FB4F52FCF38}"/>
              </a:ext>
            </a:extLst>
          </p:cNvPr>
          <p:cNvSpPr>
            <a:spLocks noGrp="1"/>
          </p:cNvSpPr>
          <p:nvPr>
            <p:ph type="title"/>
          </p:nvPr>
        </p:nvSpPr>
        <p:spPr/>
        <p:txBody>
          <a:bodyPr/>
          <a:lstStyle/>
          <a:p>
            <a:r>
              <a:rPr lang="en-US" dirty="0"/>
              <a:t>System Design – Algorithm</a:t>
            </a:r>
            <a:endParaRPr lang="en-SG" dirty="0"/>
          </a:p>
        </p:txBody>
      </p:sp>
      <p:sp>
        <p:nvSpPr>
          <p:cNvPr id="3" name="Content Placeholder 2">
            <a:extLst>
              <a:ext uri="{FF2B5EF4-FFF2-40B4-BE49-F238E27FC236}">
                <a16:creationId xmlns:a16="http://schemas.microsoft.com/office/drawing/2014/main" id="{6FB4144A-B55C-4A3F-9C22-D42383391D56}"/>
              </a:ext>
            </a:extLst>
          </p:cNvPr>
          <p:cNvSpPr>
            <a:spLocks noGrp="1"/>
          </p:cNvSpPr>
          <p:nvPr>
            <p:ph idx="1"/>
          </p:nvPr>
        </p:nvSpPr>
        <p:spPr/>
        <p:txBody>
          <a:bodyPr>
            <a:normAutofit/>
          </a:bodyPr>
          <a:lstStyle/>
          <a:p>
            <a:r>
              <a:rPr lang="en-US" dirty="0"/>
              <a:t>Rasterize the scene to create a </a:t>
            </a:r>
            <a:r>
              <a:rPr lang="en-US" dirty="0" err="1"/>
              <a:t>GBuffer</a:t>
            </a:r>
            <a:endParaRPr lang="en-US" dirty="0"/>
          </a:p>
          <a:p>
            <a:pPr lvl="1"/>
            <a:r>
              <a:rPr lang="en-US" dirty="0"/>
              <a:t>For each pixel in the </a:t>
            </a:r>
            <a:r>
              <a:rPr lang="en-US" dirty="0" err="1"/>
              <a:t>GBuffer</a:t>
            </a:r>
            <a:endParaRPr lang="en-US" dirty="0"/>
          </a:p>
          <a:p>
            <a:pPr lvl="2"/>
            <a:r>
              <a:rPr lang="en-US" dirty="0"/>
              <a:t>Initialize the color c to (0, 0, 0)</a:t>
            </a:r>
          </a:p>
          <a:p>
            <a:pPr lvl="2"/>
            <a:r>
              <a:rPr lang="en-US" b="1" dirty="0"/>
              <a:t>For each light, l, in the room</a:t>
            </a:r>
          </a:p>
          <a:p>
            <a:pPr lvl="3"/>
            <a:r>
              <a:rPr lang="en-US" b="1" dirty="0"/>
              <a:t>Trace a ray from the pixel’s world position, </a:t>
            </a:r>
            <a:r>
              <a:rPr lang="en-US" b="1" dirty="0" err="1"/>
              <a:t>wPos</a:t>
            </a:r>
            <a:r>
              <a:rPr lang="en-US" b="1" dirty="0"/>
              <a:t>, to the light’s world position</a:t>
            </a:r>
          </a:p>
          <a:p>
            <a:pPr lvl="3"/>
            <a:r>
              <a:rPr lang="en-US" b="1" dirty="0"/>
              <a:t>If the ray is not obstructed by any object</a:t>
            </a:r>
          </a:p>
          <a:p>
            <a:pPr lvl="4"/>
            <a:r>
              <a:rPr lang="en-US" dirty="0"/>
              <a:t>Get the (world space) normal vector of this pixel, n, and the diffuse color, m</a:t>
            </a:r>
          </a:p>
          <a:p>
            <a:pPr lvl="4"/>
            <a:r>
              <a:rPr lang="en-US" dirty="0"/>
              <a:t>c ← c + Lambertian(n, m, </a:t>
            </a:r>
            <a:r>
              <a:rPr lang="en-US" dirty="0" err="1"/>
              <a:t>wPos</a:t>
            </a:r>
            <a:r>
              <a:rPr lang="en-US" dirty="0"/>
              <a:t>, l)</a:t>
            </a:r>
          </a:p>
          <a:p>
            <a:pPr lvl="2"/>
            <a:r>
              <a:rPr lang="en-US" dirty="0"/>
              <a:t>Set the pixel color to c</a:t>
            </a:r>
          </a:p>
          <a:p>
            <a:pPr marL="36900" indent="0">
              <a:buNone/>
            </a:pPr>
            <a:endParaRPr lang="en-SG" dirty="0"/>
          </a:p>
        </p:txBody>
      </p:sp>
    </p:spTree>
    <p:extLst>
      <p:ext uri="{BB962C8B-B14F-4D97-AF65-F5344CB8AC3E}">
        <p14:creationId xmlns:p14="http://schemas.microsoft.com/office/powerpoint/2010/main" val="1078573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Final Presentation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Introduction</a:t>
            </a:r>
          </a:p>
          <a:p>
            <a:pPr marL="36900" lvl="0" indent="0">
              <a:buNone/>
            </a:pPr>
            <a:r>
              <a:rPr lang="en-US" sz="2400" dirty="0"/>
              <a:t>Related Works</a:t>
            </a:r>
          </a:p>
          <a:p>
            <a:pPr marL="36900" lvl="0" indent="0">
              <a:buNone/>
            </a:pPr>
            <a:r>
              <a:rPr lang="en-US" sz="2400" dirty="0"/>
              <a:t>System Design</a:t>
            </a:r>
          </a:p>
          <a:p>
            <a:pPr marL="36900" lvl="0" indent="0">
              <a:buNone/>
            </a:pPr>
            <a:r>
              <a:rPr lang="en-US" sz="2400" dirty="0"/>
              <a:t>Implementation</a:t>
            </a:r>
          </a:p>
          <a:p>
            <a:pPr marL="36900" lvl="0" indent="0">
              <a:buNone/>
            </a:pPr>
            <a:r>
              <a:rPr lang="en-US" sz="2400" dirty="0"/>
              <a:t>Analysis</a:t>
            </a:r>
          </a:p>
          <a:p>
            <a:pPr marL="36900" lvl="0" indent="0">
              <a:buNone/>
            </a:pPr>
            <a:r>
              <a:rPr lang="en-US" sz="2400" dirty="0"/>
              <a:t>Future Work</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AC6C-E70A-4FD5-A6FF-4FB4F52FCF38}"/>
              </a:ext>
            </a:extLst>
          </p:cNvPr>
          <p:cNvSpPr>
            <a:spLocks noGrp="1"/>
          </p:cNvSpPr>
          <p:nvPr>
            <p:ph type="title"/>
          </p:nvPr>
        </p:nvSpPr>
        <p:spPr/>
        <p:txBody>
          <a:bodyPr/>
          <a:lstStyle/>
          <a:p>
            <a:r>
              <a:rPr lang="en-US" dirty="0"/>
              <a:t>System Design – Algorithm</a:t>
            </a:r>
            <a:endParaRPr lang="en-SG" dirty="0"/>
          </a:p>
        </p:txBody>
      </p:sp>
      <p:sp>
        <p:nvSpPr>
          <p:cNvPr id="3" name="Content Placeholder 2">
            <a:extLst>
              <a:ext uri="{FF2B5EF4-FFF2-40B4-BE49-F238E27FC236}">
                <a16:creationId xmlns:a16="http://schemas.microsoft.com/office/drawing/2014/main" id="{6FB4144A-B55C-4A3F-9C22-D42383391D56}"/>
              </a:ext>
            </a:extLst>
          </p:cNvPr>
          <p:cNvSpPr>
            <a:spLocks noGrp="1"/>
          </p:cNvSpPr>
          <p:nvPr>
            <p:ph idx="1"/>
          </p:nvPr>
        </p:nvSpPr>
        <p:spPr/>
        <p:txBody>
          <a:bodyPr>
            <a:normAutofit/>
          </a:bodyPr>
          <a:lstStyle/>
          <a:p>
            <a:r>
              <a:rPr lang="en-US" dirty="0"/>
              <a:t>Rasterize the scene to create a </a:t>
            </a:r>
            <a:r>
              <a:rPr lang="en-US" dirty="0" err="1"/>
              <a:t>GBuffer</a:t>
            </a:r>
            <a:endParaRPr lang="en-US" dirty="0"/>
          </a:p>
          <a:p>
            <a:pPr lvl="1"/>
            <a:r>
              <a:rPr lang="en-US" dirty="0"/>
              <a:t>For each pixel in the </a:t>
            </a:r>
            <a:r>
              <a:rPr lang="en-US" dirty="0" err="1"/>
              <a:t>GBuffer</a:t>
            </a:r>
            <a:endParaRPr lang="en-US" dirty="0"/>
          </a:p>
          <a:p>
            <a:pPr lvl="2"/>
            <a:r>
              <a:rPr lang="en-US" dirty="0"/>
              <a:t>Initialize the color c to (0, 0, 0)</a:t>
            </a:r>
          </a:p>
          <a:p>
            <a:pPr lvl="2"/>
            <a:r>
              <a:rPr lang="en-US" dirty="0"/>
              <a:t>For each light, l, in the room</a:t>
            </a:r>
          </a:p>
          <a:p>
            <a:pPr lvl="3"/>
            <a:r>
              <a:rPr lang="en-US" dirty="0"/>
              <a:t>Trace a ray from the pixel’s world position, </a:t>
            </a:r>
            <a:r>
              <a:rPr lang="en-US" dirty="0" err="1"/>
              <a:t>wPos</a:t>
            </a:r>
            <a:r>
              <a:rPr lang="en-US" dirty="0"/>
              <a:t>, to the light’s world position</a:t>
            </a:r>
          </a:p>
          <a:p>
            <a:pPr lvl="3"/>
            <a:r>
              <a:rPr lang="en-US" dirty="0"/>
              <a:t>If the ray is not obstructed by any object</a:t>
            </a:r>
          </a:p>
          <a:p>
            <a:pPr lvl="4"/>
            <a:r>
              <a:rPr lang="en-US" b="1" dirty="0"/>
              <a:t>Get the (world space) normal vector of this pixel, n, and the diffuse color, m</a:t>
            </a:r>
          </a:p>
          <a:p>
            <a:pPr lvl="4"/>
            <a:r>
              <a:rPr lang="en-US" b="1" dirty="0"/>
              <a:t>c ← c + Lambertian(n, m, </a:t>
            </a:r>
            <a:r>
              <a:rPr lang="en-US" b="1" dirty="0" err="1"/>
              <a:t>wPos</a:t>
            </a:r>
            <a:r>
              <a:rPr lang="en-US" b="1" dirty="0"/>
              <a:t>, l)</a:t>
            </a:r>
          </a:p>
          <a:p>
            <a:pPr lvl="2"/>
            <a:r>
              <a:rPr lang="en-US" dirty="0"/>
              <a:t>Set the pixel color to c</a:t>
            </a:r>
          </a:p>
          <a:p>
            <a:pPr marL="36900" indent="0">
              <a:buNone/>
            </a:pPr>
            <a:endParaRPr lang="en-SG"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1653E8-69F9-412F-9868-3828D971251A}"/>
                  </a:ext>
                </a:extLst>
              </p:cNvPr>
              <p:cNvSpPr txBox="1"/>
              <p:nvPr/>
            </p:nvSpPr>
            <p:spPr>
              <a:xfrm>
                <a:off x="6985839" y="2273300"/>
                <a:ext cx="4704942" cy="10415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800" i="1" smtClean="0">
                          <a:effectLst/>
                          <a:latin typeface="Cambria Math" panose="02040503050406030204" pitchFamily="18" charset="0"/>
                          <a:ea typeface="DengXian" panose="02010600030101010101" pitchFamily="2" charset="-122"/>
                        </a:rPr>
                        <m:t>𝐸</m:t>
                      </m:r>
                      <m:r>
                        <a:rPr lang="en-GB" sz="1800">
                          <a:effectLst/>
                          <a:latin typeface="Cambria Math" panose="02040503050406030204" pitchFamily="18" charset="0"/>
                          <a:ea typeface="DengXian" panose="02010600030101010101" pitchFamily="2" charset="-122"/>
                        </a:rPr>
                        <m:t>=</m:t>
                      </m:r>
                      <m:nary>
                        <m:naryPr>
                          <m:chr m:val="∑"/>
                          <m:supHide m:val="on"/>
                          <m:ctrlPr>
                            <a:rPr lang="en-SG" sz="1800" i="1">
                              <a:effectLst/>
                              <a:latin typeface="Cambria Math" panose="02040503050406030204" pitchFamily="18" charset="0"/>
                              <a:ea typeface="DengXian" panose="02010600030101010101" pitchFamily="2" charset="-122"/>
                            </a:rPr>
                          </m:ctrlPr>
                        </m:naryPr>
                        <m:sub>
                          <m:r>
                            <a:rPr lang="en-GB" sz="1800" i="1">
                              <a:effectLst/>
                              <a:latin typeface="Cambria Math" panose="02040503050406030204" pitchFamily="18" charset="0"/>
                              <a:ea typeface="DengXian" panose="02010600030101010101" pitchFamily="2" charset="-122"/>
                            </a:rPr>
                            <m:t>𝑖</m:t>
                          </m:r>
                        </m:sub>
                        <m:sup/>
                        <m:e>
                          <m:f>
                            <m:fPr>
                              <m:ctrlPr>
                                <a:rPr lang="en-SG" sz="1800" i="1">
                                  <a:effectLst/>
                                  <a:latin typeface="Cambria Math" panose="02040503050406030204" pitchFamily="18" charset="0"/>
                                  <a:ea typeface="DengXian" panose="02010600030101010101" pitchFamily="2" charset="-122"/>
                                </a:rPr>
                              </m:ctrlPr>
                            </m:fPr>
                            <m:num>
                              <m:sSub>
                                <m:sSubPr>
                                  <m:ctrlPr>
                                    <a:rPr lang="en-SG" sz="1800" i="1">
                                      <a:effectLst/>
                                      <a:latin typeface="Cambria Math" panose="02040503050406030204" pitchFamily="18" charset="0"/>
                                      <a:ea typeface="DengXian" panose="02010600030101010101" pitchFamily="2" charset="-122"/>
                                    </a:rPr>
                                  </m:ctrlPr>
                                </m:sSubPr>
                                <m:e>
                                  <m:r>
                                    <a:rPr lang="en-GB" sz="1800" i="1">
                                      <a:effectLst/>
                                      <a:latin typeface="Cambria Math" panose="02040503050406030204" pitchFamily="18" charset="0"/>
                                      <a:ea typeface="DengXian" panose="02010600030101010101" pitchFamily="2" charset="-122"/>
                                    </a:rPr>
                                    <m:t>𝐼</m:t>
                                  </m:r>
                                </m:e>
                                <m:sub>
                                  <m:r>
                                    <a:rPr lang="en-GB" sz="1800" i="1">
                                      <a:effectLst/>
                                      <a:latin typeface="Cambria Math" panose="02040503050406030204" pitchFamily="18" charset="0"/>
                                      <a:ea typeface="DengXian" panose="02010600030101010101" pitchFamily="2" charset="-122"/>
                                    </a:rPr>
                                    <m:t>𝑖</m:t>
                                  </m:r>
                                </m:sub>
                              </m:sSub>
                            </m:num>
                            <m:den>
                              <m:r>
                                <a:rPr lang="en-GB" sz="1800" i="1">
                                  <a:effectLst/>
                                  <a:latin typeface="Cambria Math" panose="02040503050406030204" pitchFamily="18" charset="0"/>
                                  <a:ea typeface="DengXian" panose="02010600030101010101" pitchFamily="2" charset="-122"/>
                                </a:rPr>
                                <m:t>𝜋</m:t>
                              </m:r>
                            </m:den>
                          </m:f>
                          <m:r>
                            <a:rPr lang="en-GB" sz="1800" i="1">
                              <a:effectLst/>
                              <a:latin typeface="Cambria Math" panose="02040503050406030204" pitchFamily="18" charset="0"/>
                              <a:ea typeface="DengXian" panose="02010600030101010101" pitchFamily="2" charset="-122"/>
                            </a:rPr>
                            <m:t>∗</m:t>
                          </m:r>
                          <m:r>
                            <a:rPr lang="en-GB" sz="1800" i="1">
                              <a:effectLst/>
                              <a:latin typeface="Cambria Math" panose="02040503050406030204" pitchFamily="18" charset="0"/>
                              <a:ea typeface="DengXian" panose="02010600030101010101" pitchFamily="2" charset="-122"/>
                            </a:rPr>
                            <m:t>𝜌</m:t>
                          </m:r>
                          <m:r>
                            <a:rPr lang="en-GB" sz="1800" i="1">
                              <a:effectLst/>
                              <a:latin typeface="Cambria Math" panose="02040503050406030204" pitchFamily="18" charset="0"/>
                              <a:ea typeface="DengXian" panose="02010600030101010101" pitchFamily="2" charset="-122"/>
                            </a:rPr>
                            <m:t>∗</m:t>
                          </m:r>
                          <m:func>
                            <m:funcPr>
                              <m:ctrlPr>
                                <a:rPr lang="en-SG" sz="1800" i="1">
                                  <a:effectLst/>
                                  <a:latin typeface="Cambria Math" panose="02040503050406030204" pitchFamily="18" charset="0"/>
                                  <a:ea typeface="DengXian" panose="02010600030101010101" pitchFamily="2" charset="-122"/>
                                </a:rPr>
                              </m:ctrlPr>
                            </m:funcPr>
                            <m:fName>
                              <m:r>
                                <m:rPr>
                                  <m:sty m:val="p"/>
                                </m:rPr>
                                <a:rPr lang="en-GB" sz="1800">
                                  <a:effectLst/>
                                  <a:latin typeface="Cambria Math" panose="02040503050406030204" pitchFamily="18" charset="0"/>
                                  <a:ea typeface="DengXian" panose="02010600030101010101" pitchFamily="2" charset="-122"/>
                                </a:rPr>
                                <m:t>max</m:t>
                              </m:r>
                            </m:fName>
                            <m:e>
                              <m:d>
                                <m:dPr>
                                  <m:ctrlPr>
                                    <a:rPr lang="en-SG" sz="1800" i="1">
                                      <a:effectLst/>
                                      <a:latin typeface="Cambria Math" panose="02040503050406030204" pitchFamily="18" charset="0"/>
                                      <a:ea typeface="DengXian" panose="02010600030101010101" pitchFamily="2" charset="-122"/>
                                    </a:rPr>
                                  </m:ctrlPr>
                                </m:dPr>
                                <m:e>
                                  <m:r>
                                    <a:rPr lang="en-GB" sz="1800" i="1">
                                      <a:effectLst/>
                                      <a:latin typeface="Cambria Math" panose="02040503050406030204" pitchFamily="18" charset="0"/>
                                      <a:ea typeface="DengXian" panose="02010600030101010101" pitchFamily="2" charset="-122"/>
                                    </a:rPr>
                                    <m:t>𝑑𝑜𝑡</m:t>
                                  </m:r>
                                  <m:d>
                                    <m:dPr>
                                      <m:ctrlPr>
                                        <a:rPr lang="en-SG" sz="1800" i="1">
                                          <a:effectLst/>
                                          <a:latin typeface="Cambria Math" panose="02040503050406030204" pitchFamily="18" charset="0"/>
                                          <a:ea typeface="DengXian" panose="02010600030101010101" pitchFamily="2" charset="-122"/>
                                        </a:rPr>
                                      </m:ctrlPr>
                                    </m:dPr>
                                    <m:e>
                                      <m:r>
                                        <a:rPr lang="en-GB" sz="1800" b="1" i="1">
                                          <a:effectLst/>
                                          <a:latin typeface="Cambria Math" panose="02040503050406030204" pitchFamily="18" charset="0"/>
                                          <a:ea typeface="DengXian" panose="02010600030101010101" pitchFamily="2" charset="-122"/>
                                        </a:rPr>
                                        <m:t>𝒏</m:t>
                                      </m:r>
                                      <m:r>
                                        <a:rPr lang="en-GB" sz="1800">
                                          <a:effectLst/>
                                          <a:latin typeface="Cambria Math" panose="02040503050406030204" pitchFamily="18" charset="0"/>
                                          <a:ea typeface="DengXian" panose="02010600030101010101" pitchFamily="2" charset="-122"/>
                                        </a:rPr>
                                        <m:t>, </m:t>
                                      </m:r>
                                      <m:sSub>
                                        <m:sSubPr>
                                          <m:ctrlPr>
                                            <a:rPr lang="en-SG" sz="1800" b="1" i="1">
                                              <a:effectLst/>
                                              <a:latin typeface="Cambria Math" panose="02040503050406030204" pitchFamily="18" charset="0"/>
                                              <a:ea typeface="DengXian" panose="02010600030101010101" pitchFamily="2" charset="-122"/>
                                            </a:rPr>
                                          </m:ctrlPr>
                                        </m:sSubPr>
                                        <m:e>
                                          <m:r>
                                            <a:rPr lang="en-GB" sz="1800" b="1" i="1">
                                              <a:effectLst/>
                                              <a:latin typeface="Cambria Math" panose="02040503050406030204" pitchFamily="18" charset="0"/>
                                              <a:ea typeface="DengXian" panose="02010600030101010101" pitchFamily="2" charset="-122"/>
                                            </a:rPr>
                                            <m:t>𝑳</m:t>
                                          </m:r>
                                        </m:e>
                                        <m:sub>
                                          <m:r>
                                            <a:rPr lang="en-GB" sz="1800" i="1">
                                              <a:effectLst/>
                                              <a:latin typeface="Cambria Math" panose="02040503050406030204" pitchFamily="18" charset="0"/>
                                              <a:ea typeface="DengXian" panose="02010600030101010101" pitchFamily="2" charset="-122"/>
                                            </a:rPr>
                                            <m:t>𝑖</m:t>
                                          </m:r>
                                        </m:sub>
                                      </m:sSub>
                                    </m:e>
                                  </m:d>
                                  <m:r>
                                    <a:rPr lang="en-GB" sz="1800">
                                      <a:effectLst/>
                                      <a:latin typeface="Cambria Math" panose="02040503050406030204" pitchFamily="18" charset="0"/>
                                      <a:ea typeface="DengXian" panose="02010600030101010101" pitchFamily="2" charset="-122"/>
                                    </a:rPr>
                                    <m:t>, 0</m:t>
                                  </m:r>
                                </m:e>
                              </m:d>
                            </m:e>
                          </m:func>
                          <m:r>
                            <a:rPr lang="en-GB" sz="1800" i="1">
                              <a:effectLst/>
                              <a:latin typeface="Cambria Math" panose="02040503050406030204" pitchFamily="18" charset="0"/>
                              <a:ea typeface="DengXian" panose="02010600030101010101" pitchFamily="2" charset="-122"/>
                            </a:rPr>
                            <m:t>∗</m:t>
                          </m:r>
                          <m:sSub>
                            <m:sSubPr>
                              <m:ctrlPr>
                                <a:rPr lang="en-SG" sz="1800" i="1">
                                  <a:effectLst/>
                                  <a:latin typeface="Cambria Math" panose="02040503050406030204" pitchFamily="18" charset="0"/>
                                  <a:ea typeface="DengXian" panose="02010600030101010101" pitchFamily="2" charset="-122"/>
                                </a:rPr>
                              </m:ctrlPr>
                            </m:sSubPr>
                            <m:e>
                              <m:r>
                                <a:rPr lang="en-GB" sz="1800" i="1">
                                  <a:effectLst/>
                                  <a:latin typeface="Cambria Math" panose="02040503050406030204" pitchFamily="18" charset="0"/>
                                  <a:ea typeface="DengXian" panose="02010600030101010101" pitchFamily="2" charset="-122"/>
                                </a:rPr>
                                <m:t>𝑘</m:t>
                              </m:r>
                            </m:e>
                            <m:sub>
                              <m:r>
                                <a:rPr lang="en-GB" sz="1800" i="1">
                                  <a:effectLst/>
                                  <a:latin typeface="Cambria Math" panose="02040503050406030204" pitchFamily="18" charset="0"/>
                                  <a:ea typeface="DengXian" panose="02010600030101010101" pitchFamily="2" charset="-122"/>
                                </a:rPr>
                                <m:t>𝑠h𝑎𝑑𝑜𝑤</m:t>
                              </m:r>
                              <m:r>
                                <a:rPr lang="en-GB" sz="1800">
                                  <a:effectLst/>
                                  <a:latin typeface="Cambria Math" panose="02040503050406030204" pitchFamily="18" charset="0"/>
                                  <a:ea typeface="DengXian" panose="02010600030101010101" pitchFamily="2" charset="-122"/>
                                </a:rPr>
                                <m:t>,  </m:t>
                              </m:r>
                              <m:r>
                                <a:rPr lang="en-GB" sz="1800" i="1">
                                  <a:effectLst/>
                                  <a:latin typeface="Cambria Math" panose="02040503050406030204" pitchFamily="18" charset="0"/>
                                  <a:ea typeface="DengXian" panose="02010600030101010101" pitchFamily="2" charset="-122"/>
                                </a:rPr>
                                <m:t>𝑖</m:t>
                              </m:r>
                            </m:sub>
                          </m:sSub>
                        </m:e>
                      </m:nary>
                    </m:oMath>
                  </m:oMathPara>
                </a14:m>
                <a:endParaRPr lang="en-SG" sz="1800" dirty="0">
                  <a:effectLst/>
                  <a:latin typeface="Times New Roman" panose="02020603050405020304" pitchFamily="18" charset="0"/>
                  <a:ea typeface="DengXian" panose="02010600030101010101" pitchFamily="2" charset="-122"/>
                </a:endParaRPr>
              </a:p>
              <a:p>
                <a:endParaRPr lang="en-SG" dirty="0"/>
              </a:p>
            </p:txBody>
          </p:sp>
        </mc:Choice>
        <mc:Fallback xmlns="">
          <p:sp>
            <p:nvSpPr>
              <p:cNvPr id="4" name="TextBox 3">
                <a:extLst>
                  <a:ext uri="{FF2B5EF4-FFF2-40B4-BE49-F238E27FC236}">
                    <a16:creationId xmlns:a16="http://schemas.microsoft.com/office/drawing/2014/main" id="{171653E8-69F9-412F-9868-3828D971251A}"/>
                  </a:ext>
                </a:extLst>
              </p:cNvPr>
              <p:cNvSpPr txBox="1">
                <a:spLocks noRot="1" noChangeAspect="1" noMove="1" noResize="1" noEditPoints="1" noAdjustHandles="1" noChangeArrowheads="1" noChangeShapeType="1" noTextEdit="1"/>
              </p:cNvSpPr>
              <p:nvPr/>
            </p:nvSpPr>
            <p:spPr>
              <a:xfrm>
                <a:off x="6985839" y="2273300"/>
                <a:ext cx="4704942" cy="1041567"/>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896904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CC30BC4-4920-43F5-9526-B1B26CF87BC3}"/>
              </a:ext>
            </a:extLst>
          </p:cNvPr>
          <p:cNvSpPr>
            <a:spLocks noGrp="1"/>
          </p:cNvSpPr>
          <p:nvPr>
            <p:ph type="title"/>
          </p:nvPr>
        </p:nvSpPr>
        <p:spPr>
          <a:xfrm>
            <a:off x="1039905" y="845387"/>
            <a:ext cx="3470310" cy="1066689"/>
          </a:xfrm>
        </p:spPr>
        <p:txBody>
          <a:bodyPr anchor="b">
            <a:normAutofit/>
          </a:bodyPr>
          <a:lstStyle/>
          <a:p>
            <a:pPr algn="l"/>
            <a:r>
              <a:rPr lang="en-US" sz="2400" dirty="0"/>
              <a:t>Visibility Bitmap</a:t>
            </a:r>
            <a:endParaRPr lang="en-SG" sz="2400" dirty="0"/>
          </a:p>
        </p:txBody>
      </p:sp>
      <p:sp>
        <p:nvSpPr>
          <p:cNvPr id="3" name="Content Placeholder 2">
            <a:extLst>
              <a:ext uri="{FF2B5EF4-FFF2-40B4-BE49-F238E27FC236}">
                <a16:creationId xmlns:a16="http://schemas.microsoft.com/office/drawing/2014/main" id="{2E3273DA-6D24-4C61-9995-54D295A93A3C}"/>
              </a:ext>
            </a:extLst>
          </p:cNvPr>
          <p:cNvSpPr>
            <a:spLocks noGrp="1"/>
          </p:cNvSpPr>
          <p:nvPr>
            <p:ph idx="1"/>
          </p:nvPr>
        </p:nvSpPr>
        <p:spPr>
          <a:xfrm>
            <a:off x="1039905" y="2147862"/>
            <a:ext cx="3405573" cy="3499563"/>
          </a:xfrm>
        </p:spPr>
        <p:txBody>
          <a:bodyPr anchor="t">
            <a:normAutofit/>
          </a:bodyPr>
          <a:lstStyle/>
          <a:p>
            <a:r>
              <a:rPr lang="en-US" sz="1600" dirty="0"/>
              <a:t>Unsigned 32-bit integer per pixel</a:t>
            </a:r>
          </a:p>
          <a:p>
            <a:r>
              <a:rPr lang="en-US" sz="1600" dirty="0"/>
              <a:t>000……0010110</a:t>
            </a:r>
            <a:endParaRPr lang="en-SG" sz="1600" dirty="0"/>
          </a:p>
        </p:txBody>
      </p:sp>
      <p:pic>
        <p:nvPicPr>
          <p:cNvPr id="4" name="Picture 3">
            <a:extLst>
              <a:ext uri="{FF2B5EF4-FFF2-40B4-BE49-F238E27FC236}">
                <a16:creationId xmlns:a16="http://schemas.microsoft.com/office/drawing/2014/main" id="{1E512E58-4D97-4D77-88E0-6C8BC9941037}"/>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387351" y="1600921"/>
            <a:ext cx="6161183" cy="3665903"/>
          </a:xfrm>
          <a:prstGeom prst="rect">
            <a:avLst/>
          </a:prstGeom>
          <a:noFill/>
        </p:spPr>
      </p:pic>
    </p:spTree>
    <p:extLst>
      <p:ext uri="{BB962C8B-B14F-4D97-AF65-F5344CB8AC3E}">
        <p14:creationId xmlns:p14="http://schemas.microsoft.com/office/powerpoint/2010/main" val="160625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AF37D5C-560E-4791-BA59-F3A6B8E62192}"/>
              </a:ext>
            </a:extLst>
          </p:cNvPr>
          <p:cNvSpPr>
            <a:spLocks noGrp="1"/>
          </p:cNvSpPr>
          <p:nvPr>
            <p:ph type="title"/>
          </p:nvPr>
        </p:nvSpPr>
        <p:spPr>
          <a:xfrm>
            <a:off x="913795" y="845388"/>
            <a:ext cx="3596420" cy="979016"/>
          </a:xfrm>
        </p:spPr>
        <p:txBody>
          <a:bodyPr anchor="b">
            <a:normAutofit/>
          </a:bodyPr>
          <a:lstStyle/>
          <a:p>
            <a:pPr algn="l"/>
            <a:r>
              <a:rPr lang="en-US" sz="2400" dirty="0"/>
              <a:t>Data Flow</a:t>
            </a:r>
            <a:endParaRPr lang="en-SG" sz="2400" dirty="0"/>
          </a:p>
        </p:txBody>
      </p:sp>
      <p:sp>
        <p:nvSpPr>
          <p:cNvPr id="3" name="Content Placeholder 2">
            <a:extLst>
              <a:ext uri="{FF2B5EF4-FFF2-40B4-BE49-F238E27FC236}">
                <a16:creationId xmlns:a16="http://schemas.microsoft.com/office/drawing/2014/main" id="{16C31028-B08C-42D6-91BA-453C72EC3D93}"/>
              </a:ext>
            </a:extLst>
          </p:cNvPr>
          <p:cNvSpPr>
            <a:spLocks noGrp="1"/>
          </p:cNvSpPr>
          <p:nvPr>
            <p:ph idx="1"/>
          </p:nvPr>
        </p:nvSpPr>
        <p:spPr>
          <a:xfrm>
            <a:off x="913795" y="1968237"/>
            <a:ext cx="3531684" cy="3679189"/>
          </a:xfrm>
        </p:spPr>
        <p:txBody>
          <a:bodyPr anchor="t">
            <a:normAutofit/>
          </a:bodyPr>
          <a:lstStyle/>
          <a:p>
            <a:r>
              <a:rPr lang="en-US" sz="1600" dirty="0"/>
              <a:t>CPU cannot access VRAM data directly to send it via network</a:t>
            </a:r>
            <a:endParaRPr lang="en-SG" sz="1600" dirty="0"/>
          </a:p>
        </p:txBody>
      </p:sp>
      <p:pic>
        <p:nvPicPr>
          <p:cNvPr id="5" name="Picture 4">
            <a:extLst>
              <a:ext uri="{FF2B5EF4-FFF2-40B4-BE49-F238E27FC236}">
                <a16:creationId xmlns:a16="http://schemas.microsoft.com/office/drawing/2014/main" id="{427B0D44-D125-4EF0-BFC8-B6955A30CB4B}"/>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498058" y="189729"/>
            <a:ext cx="5780147" cy="3439185"/>
          </a:xfrm>
          <a:prstGeom prst="rect">
            <a:avLst/>
          </a:prstGeom>
          <a:noFill/>
        </p:spPr>
      </p:pic>
      <p:pic>
        <p:nvPicPr>
          <p:cNvPr id="4" name="Picture 3">
            <a:extLst>
              <a:ext uri="{FF2B5EF4-FFF2-40B4-BE49-F238E27FC236}">
                <a16:creationId xmlns:a16="http://schemas.microsoft.com/office/drawing/2014/main" id="{EADCE9A9-F515-487C-8B53-7FA04ABCDC9D}"/>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5498058" y="3749092"/>
            <a:ext cx="6050476" cy="2904226"/>
          </a:xfrm>
          <a:prstGeom prst="rect">
            <a:avLst/>
          </a:prstGeom>
          <a:noFill/>
        </p:spPr>
      </p:pic>
    </p:spTree>
    <p:extLst>
      <p:ext uri="{BB962C8B-B14F-4D97-AF65-F5344CB8AC3E}">
        <p14:creationId xmlns:p14="http://schemas.microsoft.com/office/powerpoint/2010/main" val="317745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FE97-E8D8-4BCC-B4FF-E43D26B3B09B}"/>
              </a:ext>
            </a:extLst>
          </p:cNvPr>
          <p:cNvSpPr>
            <a:spLocks noGrp="1"/>
          </p:cNvSpPr>
          <p:nvPr>
            <p:ph type="title"/>
          </p:nvPr>
        </p:nvSpPr>
        <p:spPr/>
        <p:txBody>
          <a:bodyPr/>
          <a:lstStyle/>
          <a:p>
            <a:r>
              <a:rPr lang="en-US" dirty="0"/>
              <a:t>Implementation Details (Hardware)</a:t>
            </a:r>
            <a:endParaRPr lang="en-SG" dirty="0"/>
          </a:p>
        </p:txBody>
      </p:sp>
      <p:sp>
        <p:nvSpPr>
          <p:cNvPr id="3" name="Content Placeholder 2">
            <a:extLst>
              <a:ext uri="{FF2B5EF4-FFF2-40B4-BE49-F238E27FC236}">
                <a16:creationId xmlns:a16="http://schemas.microsoft.com/office/drawing/2014/main" id="{83C1174D-E7E5-45D8-BAE1-3125761A90AC}"/>
              </a:ext>
            </a:extLst>
          </p:cNvPr>
          <p:cNvSpPr>
            <a:spLocks noGrp="1"/>
          </p:cNvSpPr>
          <p:nvPr>
            <p:ph idx="1"/>
          </p:nvPr>
        </p:nvSpPr>
        <p:spPr/>
        <p:txBody>
          <a:bodyPr/>
          <a:lstStyle/>
          <a:p>
            <a:r>
              <a:rPr lang="en-US" dirty="0"/>
              <a:t>Two devices</a:t>
            </a:r>
          </a:p>
          <a:p>
            <a:r>
              <a:rPr lang="en-US" dirty="0"/>
              <a:t>Connected via Ethernet with home router</a:t>
            </a:r>
          </a:p>
          <a:p>
            <a:r>
              <a:rPr lang="en-US" dirty="0"/>
              <a:t>RTX-2060</a:t>
            </a:r>
            <a:endParaRPr lang="en-SG" dirty="0"/>
          </a:p>
        </p:txBody>
      </p:sp>
    </p:spTree>
    <p:extLst>
      <p:ext uri="{BB962C8B-B14F-4D97-AF65-F5344CB8AC3E}">
        <p14:creationId xmlns:p14="http://schemas.microsoft.com/office/powerpoint/2010/main" val="93615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7F4A-6C53-4CCE-B059-6B0498EB6D73}"/>
              </a:ext>
            </a:extLst>
          </p:cNvPr>
          <p:cNvSpPr>
            <a:spLocks noGrp="1"/>
          </p:cNvSpPr>
          <p:nvPr>
            <p:ph type="title"/>
          </p:nvPr>
        </p:nvSpPr>
        <p:spPr/>
        <p:txBody>
          <a:bodyPr/>
          <a:lstStyle/>
          <a:p>
            <a:r>
              <a:rPr lang="en-US" dirty="0"/>
              <a:t>Implementation Details (Software)</a:t>
            </a:r>
            <a:endParaRPr lang="en-SG" dirty="0"/>
          </a:p>
        </p:txBody>
      </p:sp>
      <p:sp>
        <p:nvSpPr>
          <p:cNvPr id="3" name="Content Placeholder 2">
            <a:extLst>
              <a:ext uri="{FF2B5EF4-FFF2-40B4-BE49-F238E27FC236}">
                <a16:creationId xmlns:a16="http://schemas.microsoft.com/office/drawing/2014/main" id="{41CD950C-B8CB-4A22-9E23-20F1507E709B}"/>
              </a:ext>
            </a:extLst>
          </p:cNvPr>
          <p:cNvSpPr>
            <a:spLocks noGrp="1"/>
          </p:cNvSpPr>
          <p:nvPr>
            <p:ph idx="1"/>
          </p:nvPr>
        </p:nvSpPr>
        <p:spPr/>
        <p:txBody>
          <a:bodyPr>
            <a:normAutofit fontScale="92500" lnSpcReduction="10000"/>
          </a:bodyPr>
          <a:lstStyle/>
          <a:p>
            <a:r>
              <a:rPr lang="en-US" dirty="0"/>
              <a:t>NVIDIA’s </a:t>
            </a:r>
            <a:r>
              <a:rPr lang="en-US" dirty="0" err="1"/>
              <a:t>Falcor</a:t>
            </a:r>
            <a:endParaRPr lang="en-US" dirty="0"/>
          </a:p>
          <a:p>
            <a:pPr lvl="1"/>
            <a:r>
              <a:rPr lang="en-US" dirty="0"/>
              <a:t>DirectX 12, DirectX Raytracing</a:t>
            </a:r>
          </a:p>
          <a:p>
            <a:pPr lvl="1"/>
            <a:r>
              <a:rPr lang="en-US" dirty="0"/>
              <a:t>Handles:</a:t>
            </a:r>
          </a:p>
          <a:p>
            <a:pPr lvl="2"/>
            <a:r>
              <a:rPr lang="en-US" dirty="0"/>
              <a:t>Context creation/management</a:t>
            </a:r>
          </a:p>
          <a:p>
            <a:pPr lvl="2"/>
            <a:r>
              <a:rPr lang="en-US" dirty="0"/>
              <a:t>Window and input handling</a:t>
            </a:r>
          </a:p>
          <a:p>
            <a:pPr lvl="2"/>
            <a:r>
              <a:rPr lang="en-US" dirty="0"/>
              <a:t>Shader program compilation</a:t>
            </a:r>
          </a:p>
          <a:p>
            <a:pPr lvl="2"/>
            <a:r>
              <a:rPr lang="en-US" dirty="0"/>
              <a:t>3d asset management</a:t>
            </a:r>
          </a:p>
          <a:p>
            <a:r>
              <a:rPr lang="en-US" dirty="0"/>
              <a:t>Tutorial “</a:t>
            </a:r>
            <a:r>
              <a:rPr lang="en-US" dirty="0" err="1"/>
              <a:t>RenderingPipeline</a:t>
            </a:r>
            <a:r>
              <a:rPr lang="en-US" dirty="0"/>
              <a:t>” framework base code</a:t>
            </a:r>
          </a:p>
          <a:p>
            <a:pPr lvl="1"/>
            <a:r>
              <a:rPr lang="en-US" dirty="0"/>
              <a:t>Focus more on the algorithm than low level details</a:t>
            </a:r>
          </a:p>
          <a:p>
            <a:pPr lvl="1"/>
            <a:endParaRPr lang="en-US" dirty="0"/>
          </a:p>
          <a:p>
            <a:pPr lvl="1"/>
            <a:endParaRPr lang="en-SG" dirty="0"/>
          </a:p>
        </p:txBody>
      </p:sp>
    </p:spTree>
    <p:extLst>
      <p:ext uri="{BB962C8B-B14F-4D97-AF65-F5344CB8AC3E}">
        <p14:creationId xmlns:p14="http://schemas.microsoft.com/office/powerpoint/2010/main" val="193884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9FB463-3B86-4CF0-9186-1F532F94DE66}"/>
              </a:ext>
            </a:extLst>
          </p:cNvPr>
          <p:cNvSpPr>
            <a:spLocks noGrp="1"/>
          </p:cNvSpPr>
          <p:nvPr>
            <p:ph idx="1"/>
          </p:nvPr>
        </p:nvSpPr>
        <p:spPr/>
        <p:txBody>
          <a:bodyPr/>
          <a:lstStyle/>
          <a:p>
            <a:endParaRPr lang="en-SG" dirty="0"/>
          </a:p>
        </p:txBody>
      </p:sp>
      <p:cxnSp>
        <p:nvCxnSpPr>
          <p:cNvPr id="48" name="Straight Connector 47">
            <a:extLst>
              <a:ext uri="{FF2B5EF4-FFF2-40B4-BE49-F238E27FC236}">
                <a16:creationId xmlns:a16="http://schemas.microsoft.com/office/drawing/2014/main" id="{F788D2E6-3942-4105-B533-193121F5C302}"/>
              </a:ext>
            </a:extLst>
          </p:cNvPr>
          <p:cNvCxnSpPr>
            <a:cxnSpLocks/>
          </p:cNvCxnSpPr>
          <p:nvPr/>
        </p:nvCxnSpPr>
        <p:spPr>
          <a:xfrm>
            <a:off x="3084485" y="2554357"/>
            <a:ext cx="0" cy="2775921"/>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396C9277-7E74-421E-83DA-996D005A9DB2}"/>
              </a:ext>
            </a:extLst>
          </p:cNvPr>
          <p:cNvSpPr/>
          <p:nvPr/>
        </p:nvSpPr>
        <p:spPr>
          <a:xfrm>
            <a:off x="2920876" y="3780593"/>
            <a:ext cx="401340" cy="286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BCEF9E2-2B91-4066-9191-93917D70D608}"/>
              </a:ext>
            </a:extLst>
          </p:cNvPr>
          <p:cNvSpPr>
            <a:spLocks noGrp="1"/>
          </p:cNvSpPr>
          <p:nvPr>
            <p:ph type="title"/>
          </p:nvPr>
        </p:nvSpPr>
        <p:spPr/>
        <p:txBody>
          <a:bodyPr/>
          <a:lstStyle/>
          <a:p>
            <a:r>
              <a:rPr lang="en-US" dirty="0" err="1"/>
              <a:t>RenderingPipeline</a:t>
            </a:r>
            <a:endParaRPr lang="en-SG" dirty="0"/>
          </a:p>
        </p:txBody>
      </p:sp>
      <p:sp>
        <p:nvSpPr>
          <p:cNvPr id="4" name="Rectangle 3">
            <a:extLst>
              <a:ext uri="{FF2B5EF4-FFF2-40B4-BE49-F238E27FC236}">
                <a16:creationId xmlns:a16="http://schemas.microsoft.com/office/drawing/2014/main" id="{74CA25C7-F95C-4805-B164-4BD5EE8D4BCB}"/>
              </a:ext>
            </a:extLst>
          </p:cNvPr>
          <p:cNvSpPr/>
          <p:nvPr/>
        </p:nvSpPr>
        <p:spPr>
          <a:xfrm>
            <a:off x="3589075" y="3500641"/>
            <a:ext cx="2435087" cy="86470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err="1"/>
              <a:t>RenderingPipeline</a:t>
            </a:r>
            <a:endParaRPr lang="en-SG" dirty="0"/>
          </a:p>
        </p:txBody>
      </p:sp>
      <p:sp>
        <p:nvSpPr>
          <p:cNvPr id="6" name="Rectangle 5">
            <a:extLst>
              <a:ext uri="{FF2B5EF4-FFF2-40B4-BE49-F238E27FC236}">
                <a16:creationId xmlns:a16="http://schemas.microsoft.com/office/drawing/2014/main" id="{ECC565C8-7741-4F2A-864E-2368DEF7AFD8}"/>
              </a:ext>
            </a:extLst>
          </p:cNvPr>
          <p:cNvSpPr/>
          <p:nvPr/>
        </p:nvSpPr>
        <p:spPr>
          <a:xfrm>
            <a:off x="3589073" y="4902473"/>
            <a:ext cx="2435087" cy="86470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err="1"/>
              <a:t>Falcor</a:t>
            </a:r>
            <a:endParaRPr lang="en-SG" dirty="0"/>
          </a:p>
        </p:txBody>
      </p:sp>
      <p:sp>
        <p:nvSpPr>
          <p:cNvPr id="8" name="Rectangle 7">
            <a:extLst>
              <a:ext uri="{FF2B5EF4-FFF2-40B4-BE49-F238E27FC236}">
                <a16:creationId xmlns:a16="http://schemas.microsoft.com/office/drawing/2014/main" id="{0C00E7EE-9925-4860-91C1-8AE9D96D576C}"/>
              </a:ext>
            </a:extLst>
          </p:cNvPr>
          <p:cNvSpPr/>
          <p:nvPr/>
        </p:nvSpPr>
        <p:spPr>
          <a:xfrm>
            <a:off x="3589074" y="2098809"/>
            <a:ext cx="2435087" cy="86470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err="1"/>
              <a:t>ResourceManager</a:t>
            </a:r>
            <a:endParaRPr lang="en-SG" dirty="0"/>
          </a:p>
        </p:txBody>
      </p:sp>
      <p:sp>
        <p:nvSpPr>
          <p:cNvPr id="10" name="Rectangle 9">
            <a:extLst>
              <a:ext uri="{FF2B5EF4-FFF2-40B4-BE49-F238E27FC236}">
                <a16:creationId xmlns:a16="http://schemas.microsoft.com/office/drawing/2014/main" id="{C07F74E3-E375-42DF-AB6E-902C0961F493}"/>
              </a:ext>
            </a:extLst>
          </p:cNvPr>
          <p:cNvSpPr/>
          <p:nvPr/>
        </p:nvSpPr>
        <p:spPr>
          <a:xfrm>
            <a:off x="6980478" y="3261274"/>
            <a:ext cx="2435087" cy="86470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err="1"/>
              <a:t>RenderPass</a:t>
            </a:r>
            <a:endParaRPr lang="en-SG" dirty="0"/>
          </a:p>
        </p:txBody>
      </p:sp>
      <p:sp>
        <p:nvSpPr>
          <p:cNvPr id="12" name="Rectangle 11">
            <a:extLst>
              <a:ext uri="{FF2B5EF4-FFF2-40B4-BE49-F238E27FC236}">
                <a16:creationId xmlns:a16="http://schemas.microsoft.com/office/drawing/2014/main" id="{4D17B5C5-CF28-49C5-B824-8D55D2F2514A}"/>
              </a:ext>
            </a:extLst>
          </p:cNvPr>
          <p:cNvSpPr/>
          <p:nvPr/>
        </p:nvSpPr>
        <p:spPr>
          <a:xfrm>
            <a:off x="7132878" y="3413674"/>
            <a:ext cx="2435087" cy="86470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err="1"/>
              <a:t>RenderPass</a:t>
            </a:r>
            <a:endParaRPr lang="en-SG" dirty="0"/>
          </a:p>
        </p:txBody>
      </p:sp>
      <p:sp>
        <p:nvSpPr>
          <p:cNvPr id="14" name="Rectangle 13">
            <a:extLst>
              <a:ext uri="{FF2B5EF4-FFF2-40B4-BE49-F238E27FC236}">
                <a16:creationId xmlns:a16="http://schemas.microsoft.com/office/drawing/2014/main" id="{0ED966FB-2CC8-43B0-8D62-943500EDACEC}"/>
              </a:ext>
            </a:extLst>
          </p:cNvPr>
          <p:cNvSpPr/>
          <p:nvPr/>
        </p:nvSpPr>
        <p:spPr>
          <a:xfrm>
            <a:off x="7285278" y="3566074"/>
            <a:ext cx="2435087" cy="86470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err="1"/>
              <a:t>RenderPass</a:t>
            </a:r>
            <a:endParaRPr lang="en-SG" dirty="0"/>
          </a:p>
        </p:txBody>
      </p:sp>
      <p:sp>
        <p:nvSpPr>
          <p:cNvPr id="16" name="Rectangle 15">
            <a:extLst>
              <a:ext uri="{FF2B5EF4-FFF2-40B4-BE49-F238E27FC236}">
                <a16:creationId xmlns:a16="http://schemas.microsoft.com/office/drawing/2014/main" id="{83DED285-D708-478C-A48B-7EDDAFD2DEE2}"/>
              </a:ext>
            </a:extLst>
          </p:cNvPr>
          <p:cNvSpPr/>
          <p:nvPr/>
        </p:nvSpPr>
        <p:spPr>
          <a:xfrm>
            <a:off x="7437678" y="3718474"/>
            <a:ext cx="2435087" cy="86470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err="1"/>
              <a:t>RenderPass</a:t>
            </a:r>
            <a:endParaRPr lang="en-SG" dirty="0"/>
          </a:p>
        </p:txBody>
      </p:sp>
      <p:sp>
        <p:nvSpPr>
          <p:cNvPr id="17" name="Oval 16">
            <a:extLst>
              <a:ext uri="{FF2B5EF4-FFF2-40B4-BE49-F238E27FC236}">
                <a16:creationId xmlns:a16="http://schemas.microsoft.com/office/drawing/2014/main" id="{2FED475F-9552-410C-8DF4-2517580E7D83}"/>
              </a:ext>
            </a:extLst>
          </p:cNvPr>
          <p:cNvSpPr/>
          <p:nvPr/>
        </p:nvSpPr>
        <p:spPr>
          <a:xfrm>
            <a:off x="1079516" y="3389652"/>
            <a:ext cx="1669774" cy="1041127"/>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User</a:t>
            </a:r>
            <a:endParaRPr lang="en-SG" dirty="0"/>
          </a:p>
        </p:txBody>
      </p:sp>
      <p:sp>
        <p:nvSpPr>
          <p:cNvPr id="18" name="Diamond 17">
            <a:extLst>
              <a:ext uri="{FF2B5EF4-FFF2-40B4-BE49-F238E27FC236}">
                <a16:creationId xmlns:a16="http://schemas.microsoft.com/office/drawing/2014/main" id="{B462D457-0141-4FE8-B773-4B9F4B036FF5}"/>
              </a:ext>
            </a:extLst>
          </p:cNvPr>
          <p:cNvSpPr/>
          <p:nvPr/>
        </p:nvSpPr>
        <p:spPr>
          <a:xfrm>
            <a:off x="6058446" y="3780593"/>
            <a:ext cx="404191" cy="304800"/>
          </a:xfrm>
          <a:prstGeom prst="diamond">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SG"/>
          </a:p>
        </p:txBody>
      </p:sp>
      <p:cxnSp>
        <p:nvCxnSpPr>
          <p:cNvPr id="20" name="Straight Arrow Connector 19">
            <a:extLst>
              <a:ext uri="{FF2B5EF4-FFF2-40B4-BE49-F238E27FC236}">
                <a16:creationId xmlns:a16="http://schemas.microsoft.com/office/drawing/2014/main" id="{75013633-3370-4350-8DC5-98D3BCE4872E}"/>
              </a:ext>
            </a:extLst>
          </p:cNvPr>
          <p:cNvCxnSpPr>
            <a:cxnSpLocks/>
            <a:stCxn id="18" idx="3"/>
          </p:cNvCxnSpPr>
          <p:nvPr/>
        </p:nvCxnSpPr>
        <p:spPr>
          <a:xfrm>
            <a:off x="6462637" y="3932993"/>
            <a:ext cx="822641"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F91D67B3-5BFE-4A55-807D-BCDCC08A29FF}"/>
              </a:ext>
            </a:extLst>
          </p:cNvPr>
          <p:cNvCxnSpPr>
            <a:cxnSpLocks/>
          </p:cNvCxnSpPr>
          <p:nvPr/>
        </p:nvCxnSpPr>
        <p:spPr>
          <a:xfrm flipH="1">
            <a:off x="6035255" y="2544417"/>
            <a:ext cx="2283797" cy="0"/>
          </a:xfrm>
          <a:prstGeom prst="straightConnector1">
            <a:avLst/>
          </a:prstGeom>
          <a:ln>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344F96B9-9FAA-49A9-A282-C3FA6503D434}"/>
              </a:ext>
            </a:extLst>
          </p:cNvPr>
          <p:cNvCxnSpPr/>
          <p:nvPr/>
        </p:nvCxnSpPr>
        <p:spPr>
          <a:xfrm>
            <a:off x="8309113" y="2554357"/>
            <a:ext cx="0" cy="859317"/>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60758F3E-784C-4545-AB73-7979BD4EEDE9}"/>
              </a:ext>
            </a:extLst>
          </p:cNvPr>
          <p:cNvCxnSpPr>
            <a:cxnSpLocks/>
          </p:cNvCxnSpPr>
          <p:nvPr/>
        </p:nvCxnSpPr>
        <p:spPr>
          <a:xfrm>
            <a:off x="4849080" y="4365346"/>
            <a:ext cx="0" cy="510622"/>
          </a:xfrm>
          <a:prstGeom prst="straightConnector1">
            <a:avLst/>
          </a:prstGeom>
          <a:ln w="2857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B6CA14FC-3F08-461C-B98C-0A29E7BEBC64}"/>
              </a:ext>
            </a:extLst>
          </p:cNvPr>
          <p:cNvCxnSpPr>
            <a:cxnSpLocks/>
          </p:cNvCxnSpPr>
          <p:nvPr/>
        </p:nvCxnSpPr>
        <p:spPr>
          <a:xfrm>
            <a:off x="4849080" y="2965375"/>
            <a:ext cx="1" cy="510622"/>
          </a:xfrm>
          <a:prstGeom prst="straightConnector1">
            <a:avLst/>
          </a:prstGeom>
          <a:ln>
            <a:solidFill>
              <a:schemeClr val="tx1"/>
            </a:solidFill>
            <a:headEnd type="arrow"/>
            <a:tailEnd type="non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4694AFBC-6D14-4275-9E77-043399991731}"/>
              </a:ext>
            </a:extLst>
          </p:cNvPr>
          <p:cNvCxnSpPr>
            <a:cxnSpLocks/>
            <a:endCxn id="6" idx="1"/>
          </p:cNvCxnSpPr>
          <p:nvPr/>
        </p:nvCxnSpPr>
        <p:spPr>
          <a:xfrm>
            <a:off x="3091070" y="5330278"/>
            <a:ext cx="498003" cy="4548"/>
          </a:xfrm>
          <a:prstGeom prst="straightConnector1">
            <a:avLst/>
          </a:prstGeom>
          <a:ln>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444BFB51-6A9E-4C15-A969-EC130710B827}"/>
              </a:ext>
            </a:extLst>
          </p:cNvPr>
          <p:cNvCxnSpPr>
            <a:cxnSpLocks/>
          </p:cNvCxnSpPr>
          <p:nvPr/>
        </p:nvCxnSpPr>
        <p:spPr>
          <a:xfrm flipH="1">
            <a:off x="3084485" y="2543994"/>
            <a:ext cx="504589" cy="423"/>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39177600-F129-46BB-896B-03A1AD8C7695}"/>
              </a:ext>
            </a:extLst>
          </p:cNvPr>
          <p:cNvCxnSpPr>
            <a:cxnSpLocks/>
          </p:cNvCxnSpPr>
          <p:nvPr/>
        </p:nvCxnSpPr>
        <p:spPr>
          <a:xfrm>
            <a:off x="2766432" y="3937540"/>
            <a:ext cx="822641"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2283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549D-19C5-4990-B705-7F97C1250F52}"/>
              </a:ext>
            </a:extLst>
          </p:cNvPr>
          <p:cNvSpPr>
            <a:spLocks noGrp="1"/>
          </p:cNvSpPr>
          <p:nvPr>
            <p:ph type="title"/>
          </p:nvPr>
        </p:nvSpPr>
        <p:spPr/>
        <p:txBody>
          <a:bodyPr/>
          <a:lstStyle/>
          <a:p>
            <a:r>
              <a:rPr lang="en-US" dirty="0"/>
              <a:t>Distributed Rendering – </a:t>
            </a:r>
            <a:r>
              <a:rPr lang="en-US" dirty="0" err="1"/>
              <a:t>RenderPasses</a:t>
            </a:r>
            <a:endParaRPr lang="en-SG" dirty="0"/>
          </a:p>
        </p:txBody>
      </p:sp>
      <p:sp>
        <p:nvSpPr>
          <p:cNvPr id="3" name="Content Placeholder 2">
            <a:extLst>
              <a:ext uri="{FF2B5EF4-FFF2-40B4-BE49-F238E27FC236}">
                <a16:creationId xmlns:a16="http://schemas.microsoft.com/office/drawing/2014/main" id="{D0E3A0CC-06E6-48F4-AF6C-F65A9F343DCE}"/>
              </a:ext>
            </a:extLst>
          </p:cNvPr>
          <p:cNvSpPr>
            <a:spLocks noGrp="1"/>
          </p:cNvSpPr>
          <p:nvPr>
            <p:ph sz="half" idx="1"/>
          </p:nvPr>
        </p:nvSpPr>
        <p:spPr>
          <a:xfrm>
            <a:off x="494695" y="2076449"/>
            <a:ext cx="3645505" cy="3622671"/>
          </a:xfrm>
        </p:spPr>
        <p:txBody>
          <a:bodyPr>
            <a:normAutofit fontScale="85000" lnSpcReduction="20000"/>
          </a:bodyPr>
          <a:lstStyle/>
          <a:p>
            <a:r>
              <a:rPr lang="en-US" dirty="0"/>
              <a:t>Client</a:t>
            </a:r>
          </a:p>
          <a:p>
            <a:pPr lvl="1"/>
            <a:r>
              <a:rPr lang="en-SG" dirty="0" err="1"/>
              <a:t>NetworkPass</a:t>
            </a:r>
            <a:r>
              <a:rPr lang="en-SG" dirty="0"/>
              <a:t> (Send inputs)</a:t>
            </a:r>
          </a:p>
          <a:p>
            <a:pPr lvl="1"/>
            <a:r>
              <a:rPr lang="en-SG" dirty="0" err="1"/>
              <a:t>GBufferPass</a:t>
            </a:r>
            <a:endParaRPr lang="en-SG" dirty="0"/>
          </a:p>
          <a:p>
            <a:pPr lvl="1"/>
            <a:r>
              <a:rPr lang="en-SG" dirty="0" err="1"/>
              <a:t>NetworkPass</a:t>
            </a:r>
            <a:r>
              <a:rPr lang="en-SG" dirty="0"/>
              <a:t> (Receive </a:t>
            </a:r>
            <a:r>
              <a:rPr lang="en-SG" dirty="0" err="1"/>
              <a:t>VisibilityBitmap</a:t>
            </a:r>
            <a:r>
              <a:rPr lang="en-SG" dirty="0"/>
              <a:t>)</a:t>
            </a:r>
          </a:p>
          <a:p>
            <a:pPr lvl="1"/>
            <a:r>
              <a:rPr lang="en-SG" dirty="0" err="1"/>
              <a:t>MemoryTransferPass</a:t>
            </a:r>
            <a:r>
              <a:rPr lang="en-SG" dirty="0"/>
              <a:t> (CPU to GPU)</a:t>
            </a:r>
          </a:p>
          <a:p>
            <a:pPr lvl="1"/>
            <a:r>
              <a:rPr lang="en-SG" dirty="0" err="1"/>
              <a:t>ShadingPass</a:t>
            </a:r>
            <a:endParaRPr lang="en-SG" dirty="0"/>
          </a:p>
          <a:p>
            <a:pPr lvl="1"/>
            <a:r>
              <a:rPr lang="en-SG" dirty="0" err="1"/>
              <a:t>OutputPass</a:t>
            </a:r>
            <a:endParaRPr lang="en-SG" dirty="0"/>
          </a:p>
          <a:p>
            <a:endParaRPr lang="en-SG" dirty="0"/>
          </a:p>
        </p:txBody>
      </p:sp>
      <p:sp>
        <p:nvSpPr>
          <p:cNvPr id="4" name="Content Placeholder 3">
            <a:extLst>
              <a:ext uri="{FF2B5EF4-FFF2-40B4-BE49-F238E27FC236}">
                <a16:creationId xmlns:a16="http://schemas.microsoft.com/office/drawing/2014/main" id="{9E2BAC5D-4128-4981-8D82-5A6F6FF0003F}"/>
              </a:ext>
            </a:extLst>
          </p:cNvPr>
          <p:cNvSpPr>
            <a:spLocks noGrp="1"/>
          </p:cNvSpPr>
          <p:nvPr>
            <p:ph sz="half" idx="2"/>
          </p:nvPr>
        </p:nvSpPr>
        <p:spPr>
          <a:xfrm>
            <a:off x="4386208" y="2076448"/>
            <a:ext cx="3408935" cy="3622672"/>
          </a:xfrm>
        </p:spPr>
        <p:txBody>
          <a:bodyPr>
            <a:normAutofit fontScale="85000" lnSpcReduction="20000"/>
          </a:bodyPr>
          <a:lstStyle/>
          <a:p>
            <a:r>
              <a:rPr lang="en-US" dirty="0"/>
              <a:t>Server</a:t>
            </a:r>
          </a:p>
          <a:p>
            <a:pPr lvl="1"/>
            <a:r>
              <a:rPr lang="en-GB" sz="2000" dirty="0" err="1">
                <a:effectLst/>
                <a:latin typeface="Times New Roman" panose="02020603050405020304" pitchFamily="18" charset="0"/>
                <a:ea typeface="DengXian" panose="02010600030101010101" pitchFamily="2" charset="-122"/>
              </a:rPr>
              <a:t>NetworkPass</a:t>
            </a:r>
            <a:r>
              <a:rPr lang="en-GB" sz="2000" dirty="0">
                <a:effectLst/>
                <a:latin typeface="Times New Roman" panose="02020603050405020304" pitchFamily="18" charset="0"/>
                <a:ea typeface="DengXian" panose="02010600030101010101" pitchFamily="2" charset="-122"/>
              </a:rPr>
              <a:t> (Receive inputs)</a:t>
            </a:r>
          </a:p>
          <a:p>
            <a:pPr lvl="1"/>
            <a:r>
              <a:rPr lang="en-GB" sz="2000" dirty="0" err="1">
                <a:effectLst/>
                <a:latin typeface="Times New Roman" panose="02020603050405020304" pitchFamily="18" charset="0"/>
                <a:ea typeface="DengXian" panose="02010600030101010101" pitchFamily="2" charset="-122"/>
              </a:rPr>
              <a:t>GBufferPass</a:t>
            </a:r>
            <a:endParaRPr lang="en-GB" sz="2000" dirty="0">
              <a:effectLst/>
              <a:latin typeface="Times New Roman" panose="02020603050405020304" pitchFamily="18" charset="0"/>
              <a:ea typeface="DengXian" panose="02010600030101010101" pitchFamily="2" charset="-122"/>
            </a:endParaRPr>
          </a:p>
          <a:p>
            <a:pPr lvl="1"/>
            <a:r>
              <a:rPr lang="en-GB" sz="2000" dirty="0" err="1">
                <a:effectLst/>
                <a:latin typeface="Times New Roman" panose="02020603050405020304" pitchFamily="18" charset="0"/>
                <a:ea typeface="DengXian" panose="02010600030101010101" pitchFamily="2" charset="-122"/>
              </a:rPr>
              <a:t>VisibilityPass</a:t>
            </a:r>
            <a:endParaRPr lang="en-GB" sz="2000" dirty="0">
              <a:effectLst/>
              <a:latin typeface="Times New Roman" panose="02020603050405020304" pitchFamily="18" charset="0"/>
              <a:ea typeface="DengXian" panose="02010600030101010101" pitchFamily="2" charset="-122"/>
            </a:endParaRPr>
          </a:p>
          <a:p>
            <a:pPr lvl="1"/>
            <a:r>
              <a:rPr lang="en-GB" sz="2000" dirty="0" err="1">
                <a:effectLst/>
                <a:latin typeface="Times New Roman" panose="02020603050405020304" pitchFamily="18" charset="0"/>
                <a:ea typeface="DengXian" panose="02010600030101010101" pitchFamily="2" charset="-122"/>
              </a:rPr>
              <a:t>MemoryTransferPass</a:t>
            </a:r>
            <a:r>
              <a:rPr lang="en-GB" sz="2000" dirty="0">
                <a:effectLst/>
                <a:latin typeface="Times New Roman" panose="02020603050405020304" pitchFamily="18" charset="0"/>
                <a:ea typeface="DengXian" panose="02010600030101010101" pitchFamily="2" charset="-122"/>
              </a:rPr>
              <a:t> (GPU to CPU)</a:t>
            </a:r>
          </a:p>
          <a:p>
            <a:pPr lvl="1"/>
            <a:r>
              <a:rPr lang="en-GB" sz="2000" dirty="0" err="1">
                <a:effectLst/>
                <a:latin typeface="Times New Roman" panose="02020603050405020304" pitchFamily="18" charset="0"/>
                <a:ea typeface="DengXian" panose="02010600030101010101" pitchFamily="2" charset="-122"/>
              </a:rPr>
              <a:t>NetworkPass</a:t>
            </a:r>
            <a:r>
              <a:rPr lang="en-GB" sz="2000" dirty="0">
                <a:effectLst/>
                <a:latin typeface="Times New Roman" panose="02020603050405020304" pitchFamily="18" charset="0"/>
                <a:ea typeface="DengXian" panose="02010600030101010101" pitchFamily="2" charset="-122"/>
              </a:rPr>
              <a:t> (Send </a:t>
            </a:r>
            <a:r>
              <a:rPr lang="en-GB" sz="2000" dirty="0" err="1">
                <a:effectLst/>
                <a:latin typeface="Times New Roman" panose="02020603050405020304" pitchFamily="18" charset="0"/>
                <a:ea typeface="DengXian" panose="02010600030101010101" pitchFamily="2" charset="-122"/>
              </a:rPr>
              <a:t>VisibilityBitmap</a:t>
            </a:r>
            <a:r>
              <a:rPr lang="en-GB" sz="2000" dirty="0">
                <a:effectLst/>
                <a:latin typeface="Times New Roman" panose="02020603050405020304" pitchFamily="18" charset="0"/>
                <a:ea typeface="DengXian" panose="02010600030101010101" pitchFamily="2" charset="-122"/>
              </a:rPr>
              <a:t>)</a:t>
            </a:r>
            <a:endParaRPr lang="en-SG" sz="2000" dirty="0">
              <a:effectLst/>
              <a:latin typeface="Times New Roman" panose="02020603050405020304" pitchFamily="18" charset="0"/>
              <a:ea typeface="DengXian" panose="02010600030101010101" pitchFamily="2" charset="-122"/>
            </a:endParaRPr>
          </a:p>
          <a:p>
            <a:pPr lvl="1"/>
            <a:r>
              <a:rPr lang="en-GB" sz="2000" dirty="0">
                <a:effectLst/>
                <a:latin typeface="Times New Roman" panose="02020603050405020304" pitchFamily="18" charset="0"/>
                <a:ea typeface="DengXian" panose="02010600030101010101" pitchFamily="2" charset="-122"/>
              </a:rPr>
              <a:t>Concurrent with rendering passes:</a:t>
            </a:r>
            <a:endParaRPr lang="en-SG" sz="2000" dirty="0">
              <a:effectLst/>
              <a:latin typeface="Times New Roman" panose="02020603050405020304" pitchFamily="18" charset="0"/>
              <a:ea typeface="DengXian" panose="02010600030101010101" pitchFamily="2" charset="-122"/>
            </a:endParaRPr>
          </a:p>
          <a:p>
            <a:pPr lvl="2"/>
            <a:r>
              <a:rPr lang="en-GB" dirty="0">
                <a:effectLst/>
                <a:latin typeface="Times New Roman" panose="02020603050405020304" pitchFamily="18" charset="0"/>
                <a:ea typeface="DengXian" panose="02010600030101010101" pitchFamily="2" charset="-122"/>
              </a:rPr>
              <a:t>“Network Thread”</a:t>
            </a:r>
            <a:endParaRPr lang="en-SG" dirty="0"/>
          </a:p>
        </p:txBody>
      </p:sp>
      <p:pic>
        <p:nvPicPr>
          <p:cNvPr id="5" name="Picture 4">
            <a:extLst>
              <a:ext uri="{FF2B5EF4-FFF2-40B4-BE49-F238E27FC236}">
                <a16:creationId xmlns:a16="http://schemas.microsoft.com/office/drawing/2014/main" id="{A5FCA819-B25B-4437-BC35-67B6998B584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8216667" y="2170805"/>
            <a:ext cx="3680449" cy="2714124"/>
          </a:xfrm>
          <a:prstGeom prst="rect">
            <a:avLst/>
          </a:prstGeom>
          <a:ln w="38100" cap="sq">
            <a:solidFill>
              <a:schemeClr val="accent5"/>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130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CD0A9A70-BB39-4429-8324-C78D301DA03C}"/>
              </a:ext>
            </a:extLst>
          </p:cNvPr>
          <p:cNvSpPr>
            <a:spLocks noGrp="1"/>
          </p:cNvSpPr>
          <p:nvPr>
            <p:ph sz="half" idx="1"/>
          </p:nvPr>
        </p:nvSpPr>
        <p:spPr/>
        <p:txBody>
          <a:bodyPr/>
          <a:lstStyle/>
          <a:p>
            <a:endParaRPr lang="en-SG"/>
          </a:p>
        </p:txBody>
      </p:sp>
      <p:pic>
        <p:nvPicPr>
          <p:cNvPr id="7" name="Picture 6">
            <a:extLst>
              <a:ext uri="{FF2B5EF4-FFF2-40B4-BE49-F238E27FC236}">
                <a16:creationId xmlns:a16="http://schemas.microsoft.com/office/drawing/2014/main" id="{77F61697-048C-4BEB-B476-B93094443633}"/>
              </a:ext>
            </a:extLst>
          </p:cNvPr>
          <p:cNvPicPr>
            <a:picLocks noChangeAspect="1"/>
          </p:cNvPicPr>
          <p:nvPr/>
        </p:nvPicPr>
        <p:blipFill>
          <a:blip r:embed="rId4"/>
          <a:stretch>
            <a:fillRect/>
          </a:stretch>
        </p:blipFill>
        <p:spPr>
          <a:xfrm>
            <a:off x="643466" y="1109134"/>
            <a:ext cx="10883253" cy="4634652"/>
          </a:xfrm>
          <a:prstGeom prst="rect">
            <a:avLst/>
          </a:prstGeom>
        </p:spPr>
      </p:pic>
    </p:spTree>
    <p:extLst>
      <p:ext uri="{BB962C8B-B14F-4D97-AF65-F5344CB8AC3E}">
        <p14:creationId xmlns:p14="http://schemas.microsoft.com/office/powerpoint/2010/main" val="3505871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DE99-50D3-460F-9359-40552B0FEC30}"/>
              </a:ext>
            </a:extLst>
          </p:cNvPr>
          <p:cNvSpPr>
            <a:spLocks noGrp="1"/>
          </p:cNvSpPr>
          <p:nvPr>
            <p:ph type="title"/>
          </p:nvPr>
        </p:nvSpPr>
        <p:spPr/>
        <p:txBody>
          <a:bodyPr/>
          <a:lstStyle/>
          <a:p>
            <a:r>
              <a:rPr lang="en-US" dirty="0"/>
              <a:t>Demonstration</a:t>
            </a:r>
            <a:endParaRPr lang="en-SG" dirty="0"/>
          </a:p>
        </p:txBody>
      </p:sp>
      <p:sp>
        <p:nvSpPr>
          <p:cNvPr id="3" name="Text Placeholder 2">
            <a:extLst>
              <a:ext uri="{FF2B5EF4-FFF2-40B4-BE49-F238E27FC236}">
                <a16:creationId xmlns:a16="http://schemas.microsoft.com/office/drawing/2014/main" id="{CF2D5E5B-0404-425B-85B8-6C0AACF77DF7}"/>
              </a:ext>
            </a:extLst>
          </p:cNvPr>
          <p:cNvSpPr>
            <a:spLocks noGrp="1"/>
          </p:cNvSpPr>
          <p:nvPr>
            <p:ph type="body" idx="1"/>
          </p:nvPr>
        </p:nvSpPr>
        <p:spPr/>
        <p:txBody>
          <a:bodyPr/>
          <a:lstStyle/>
          <a:p>
            <a:endParaRPr lang="en-SG"/>
          </a:p>
        </p:txBody>
      </p:sp>
    </p:spTree>
    <p:extLst>
      <p:ext uri="{BB962C8B-B14F-4D97-AF65-F5344CB8AC3E}">
        <p14:creationId xmlns:p14="http://schemas.microsoft.com/office/powerpoint/2010/main" val="2433378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000-2309">
            <a:hlinkClick r:id="" action="ppaction://media"/>
            <a:extLst>
              <a:ext uri="{FF2B5EF4-FFF2-40B4-BE49-F238E27FC236}">
                <a16:creationId xmlns:a16="http://schemas.microsoft.com/office/drawing/2014/main" id="{CBA0F97D-C231-42E7-A7A7-F781310EF47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28800" y="1028700"/>
            <a:ext cx="8534400" cy="4800600"/>
          </a:xfrm>
        </p:spPr>
      </p:pic>
    </p:spTree>
    <p:extLst>
      <p:ext uri="{BB962C8B-B14F-4D97-AF65-F5344CB8AC3E}">
        <p14:creationId xmlns:p14="http://schemas.microsoft.com/office/powerpoint/2010/main" val="13619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5F92-81F5-4F95-BAC0-7CBFDB249EE6}"/>
              </a:ext>
            </a:extLst>
          </p:cNvPr>
          <p:cNvSpPr>
            <a:spLocks noGrp="1"/>
          </p:cNvSpPr>
          <p:nvPr>
            <p:ph type="title"/>
          </p:nvPr>
        </p:nvSpPr>
        <p:spPr/>
        <p:txBody>
          <a:bodyPr/>
          <a:lstStyle/>
          <a:p>
            <a:r>
              <a:rPr lang="en-US" dirty="0"/>
              <a:t>Introduction</a:t>
            </a:r>
            <a:endParaRPr lang="en-SG" dirty="0"/>
          </a:p>
        </p:txBody>
      </p:sp>
      <p:sp>
        <p:nvSpPr>
          <p:cNvPr id="3" name="Content Placeholder 2">
            <a:extLst>
              <a:ext uri="{FF2B5EF4-FFF2-40B4-BE49-F238E27FC236}">
                <a16:creationId xmlns:a16="http://schemas.microsoft.com/office/drawing/2014/main" id="{E9BC0176-1EC4-4330-96E8-01A2FA1B02AD}"/>
              </a:ext>
            </a:extLst>
          </p:cNvPr>
          <p:cNvSpPr>
            <a:spLocks noGrp="1"/>
          </p:cNvSpPr>
          <p:nvPr>
            <p:ph idx="1"/>
          </p:nvPr>
        </p:nvSpPr>
        <p:spPr/>
        <p:txBody>
          <a:bodyPr/>
          <a:lstStyle/>
          <a:p>
            <a:r>
              <a:rPr lang="en-US" dirty="0"/>
              <a:t>Create a novel </a:t>
            </a:r>
            <a:r>
              <a:rPr lang="en-US" b="1" dirty="0"/>
              <a:t>distributed</a:t>
            </a:r>
            <a:r>
              <a:rPr lang="en-US" dirty="0"/>
              <a:t> </a:t>
            </a:r>
            <a:r>
              <a:rPr lang="en-US" b="1" dirty="0"/>
              <a:t>real-time hybrid</a:t>
            </a:r>
            <a:r>
              <a:rPr lang="en-US" dirty="0"/>
              <a:t> rendering algorithm </a:t>
            </a:r>
          </a:p>
          <a:p>
            <a:pPr lvl="1"/>
            <a:r>
              <a:rPr lang="en-US" dirty="0"/>
              <a:t>Render a 3D scene in real-time</a:t>
            </a:r>
          </a:p>
          <a:p>
            <a:pPr lvl="1"/>
            <a:r>
              <a:rPr lang="en-US" dirty="0"/>
              <a:t>Split the rendering workload over multiple devices</a:t>
            </a:r>
          </a:p>
          <a:p>
            <a:pPr lvl="2"/>
            <a:r>
              <a:rPr lang="en-US" dirty="0"/>
              <a:t>Allow less powerful hardware to achieve higher quality rendering</a:t>
            </a:r>
          </a:p>
          <a:p>
            <a:pPr lvl="1"/>
            <a:r>
              <a:rPr lang="en-US" dirty="0"/>
              <a:t>Combines raytracing and rasterization</a:t>
            </a:r>
          </a:p>
          <a:p>
            <a:pPr lvl="1"/>
            <a:endParaRPr lang="en-SG" dirty="0"/>
          </a:p>
        </p:txBody>
      </p:sp>
    </p:spTree>
    <p:extLst>
      <p:ext uri="{BB962C8B-B14F-4D97-AF65-F5344CB8AC3E}">
        <p14:creationId xmlns:p14="http://schemas.microsoft.com/office/powerpoint/2010/main" val="341649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44B0-F9E2-4871-9E1C-1825229E44C7}"/>
              </a:ext>
            </a:extLst>
          </p:cNvPr>
          <p:cNvSpPr>
            <a:spLocks noGrp="1"/>
          </p:cNvSpPr>
          <p:nvPr>
            <p:ph type="title"/>
          </p:nvPr>
        </p:nvSpPr>
        <p:spPr/>
        <p:txBody>
          <a:bodyPr/>
          <a:lstStyle/>
          <a:p>
            <a:r>
              <a:rPr lang="en-US" dirty="0"/>
              <a:t>Analysis – Visual Quality </a:t>
            </a:r>
            <a:endParaRPr lang="en-SG" dirty="0"/>
          </a:p>
        </p:txBody>
      </p:sp>
      <p:sp>
        <p:nvSpPr>
          <p:cNvPr id="3" name="Content Placeholder 2">
            <a:extLst>
              <a:ext uri="{FF2B5EF4-FFF2-40B4-BE49-F238E27FC236}">
                <a16:creationId xmlns:a16="http://schemas.microsoft.com/office/drawing/2014/main" id="{076A9A66-029D-46EB-9D76-B811010638A7}"/>
              </a:ext>
            </a:extLst>
          </p:cNvPr>
          <p:cNvSpPr>
            <a:spLocks noGrp="1"/>
          </p:cNvSpPr>
          <p:nvPr>
            <p:ph idx="1"/>
          </p:nvPr>
        </p:nvSpPr>
        <p:spPr/>
        <p:txBody>
          <a:bodyPr/>
          <a:lstStyle/>
          <a:p>
            <a:r>
              <a:rPr lang="en-US" dirty="0"/>
              <a:t>Only supports direct lighting</a:t>
            </a:r>
            <a:endParaRPr lang="en-SG" dirty="0"/>
          </a:p>
        </p:txBody>
      </p:sp>
      <p:pic>
        <p:nvPicPr>
          <p:cNvPr id="4" name="Picture 3">
            <a:extLst>
              <a:ext uri="{FF2B5EF4-FFF2-40B4-BE49-F238E27FC236}">
                <a16:creationId xmlns:a16="http://schemas.microsoft.com/office/drawing/2014/main" id="{727F2954-F3BF-431F-98F6-45004EBEF255}"/>
              </a:ext>
            </a:extLst>
          </p:cNvPr>
          <p:cNvPicPr/>
          <p:nvPr/>
        </p:nvPicPr>
        <p:blipFill>
          <a:blip r:embed="rId3"/>
          <a:stretch>
            <a:fillRect/>
          </a:stretch>
        </p:blipFill>
        <p:spPr>
          <a:xfrm>
            <a:off x="2691939" y="2838449"/>
            <a:ext cx="2531745" cy="1371600"/>
          </a:xfrm>
          <a:prstGeom prst="rect">
            <a:avLst/>
          </a:prstGeom>
        </p:spPr>
      </p:pic>
      <p:pic>
        <p:nvPicPr>
          <p:cNvPr id="5" name="Picture 4">
            <a:extLst>
              <a:ext uri="{FF2B5EF4-FFF2-40B4-BE49-F238E27FC236}">
                <a16:creationId xmlns:a16="http://schemas.microsoft.com/office/drawing/2014/main" id="{FE4C9A76-CAD5-4242-881E-F766D7EA24F4}"/>
              </a:ext>
            </a:extLst>
          </p:cNvPr>
          <p:cNvPicPr/>
          <p:nvPr/>
        </p:nvPicPr>
        <p:blipFill>
          <a:blip r:embed="rId4"/>
          <a:stretch>
            <a:fillRect/>
          </a:stretch>
        </p:blipFill>
        <p:spPr>
          <a:xfrm>
            <a:off x="6537542" y="2838449"/>
            <a:ext cx="2531745" cy="1371600"/>
          </a:xfrm>
          <a:prstGeom prst="rect">
            <a:avLst/>
          </a:prstGeom>
        </p:spPr>
      </p:pic>
      <p:pic>
        <p:nvPicPr>
          <p:cNvPr id="6" name="Picture 5">
            <a:extLst>
              <a:ext uri="{FF2B5EF4-FFF2-40B4-BE49-F238E27FC236}">
                <a16:creationId xmlns:a16="http://schemas.microsoft.com/office/drawing/2014/main" id="{B4E92332-A860-4D87-8A1C-452C418C2C0F}"/>
              </a:ext>
            </a:extLst>
          </p:cNvPr>
          <p:cNvPicPr/>
          <p:nvPr/>
        </p:nvPicPr>
        <p:blipFill>
          <a:blip r:embed="rId5"/>
          <a:stretch>
            <a:fillRect/>
          </a:stretch>
        </p:blipFill>
        <p:spPr>
          <a:xfrm>
            <a:off x="2691939" y="4419599"/>
            <a:ext cx="2531745" cy="1371600"/>
          </a:xfrm>
          <a:prstGeom prst="rect">
            <a:avLst/>
          </a:prstGeom>
        </p:spPr>
      </p:pic>
      <p:pic>
        <p:nvPicPr>
          <p:cNvPr id="7" name="Picture 6">
            <a:extLst>
              <a:ext uri="{FF2B5EF4-FFF2-40B4-BE49-F238E27FC236}">
                <a16:creationId xmlns:a16="http://schemas.microsoft.com/office/drawing/2014/main" id="{BA0CAE0B-ACB3-4AD4-A2C4-1C96EA899288}"/>
              </a:ext>
            </a:extLst>
          </p:cNvPr>
          <p:cNvPicPr/>
          <p:nvPr/>
        </p:nvPicPr>
        <p:blipFill>
          <a:blip r:embed="rId6"/>
          <a:stretch>
            <a:fillRect/>
          </a:stretch>
        </p:blipFill>
        <p:spPr>
          <a:xfrm>
            <a:off x="6537541" y="4419599"/>
            <a:ext cx="2531745" cy="1371600"/>
          </a:xfrm>
          <a:prstGeom prst="rect">
            <a:avLst/>
          </a:prstGeom>
        </p:spPr>
      </p:pic>
      <p:sp>
        <p:nvSpPr>
          <p:cNvPr id="8" name="TextBox 7">
            <a:extLst>
              <a:ext uri="{FF2B5EF4-FFF2-40B4-BE49-F238E27FC236}">
                <a16:creationId xmlns:a16="http://schemas.microsoft.com/office/drawing/2014/main" id="{5BDA81FC-36D5-45FA-BAFD-73473BF2B5BC}"/>
              </a:ext>
            </a:extLst>
          </p:cNvPr>
          <p:cNvSpPr txBox="1"/>
          <p:nvPr/>
        </p:nvSpPr>
        <p:spPr>
          <a:xfrm>
            <a:off x="3173589" y="5942568"/>
            <a:ext cx="1568443" cy="369332"/>
          </a:xfrm>
          <a:prstGeom prst="rect">
            <a:avLst/>
          </a:prstGeom>
          <a:noFill/>
        </p:spPr>
        <p:txBody>
          <a:bodyPr wrap="none" rtlCol="0">
            <a:spAutoFit/>
          </a:bodyPr>
          <a:lstStyle/>
          <a:p>
            <a:r>
              <a:rPr lang="en-US" dirty="0"/>
              <a:t>Direct Lighting</a:t>
            </a:r>
            <a:endParaRPr lang="en-SG" dirty="0"/>
          </a:p>
        </p:txBody>
      </p:sp>
      <p:sp>
        <p:nvSpPr>
          <p:cNvPr id="9" name="TextBox 8">
            <a:extLst>
              <a:ext uri="{FF2B5EF4-FFF2-40B4-BE49-F238E27FC236}">
                <a16:creationId xmlns:a16="http://schemas.microsoft.com/office/drawing/2014/main" id="{229E3C75-E99D-4E13-9CF5-7C8BAD268B37}"/>
              </a:ext>
            </a:extLst>
          </p:cNvPr>
          <p:cNvSpPr txBox="1"/>
          <p:nvPr/>
        </p:nvSpPr>
        <p:spPr>
          <a:xfrm>
            <a:off x="6198646" y="5942568"/>
            <a:ext cx="3209533" cy="369332"/>
          </a:xfrm>
          <a:prstGeom prst="rect">
            <a:avLst/>
          </a:prstGeom>
          <a:noFill/>
        </p:spPr>
        <p:txBody>
          <a:bodyPr wrap="none" rtlCol="0">
            <a:spAutoFit/>
          </a:bodyPr>
          <a:lstStyle/>
          <a:p>
            <a:r>
              <a:rPr lang="en-US" dirty="0"/>
              <a:t>One bounce Global Illumination</a:t>
            </a:r>
            <a:endParaRPr lang="en-SG" dirty="0"/>
          </a:p>
        </p:txBody>
      </p:sp>
    </p:spTree>
    <p:extLst>
      <p:ext uri="{BB962C8B-B14F-4D97-AF65-F5344CB8AC3E}">
        <p14:creationId xmlns:p14="http://schemas.microsoft.com/office/powerpoint/2010/main" val="143167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C71F8D0B-5473-4AC2-9B80-53266975E908}"/>
              </a:ext>
            </a:extLst>
          </p:cNvPr>
          <p:cNvPicPr>
            <a:picLocks noChangeAspect="1"/>
          </p:cNvPicPr>
          <p:nvPr/>
        </p:nvPicPr>
        <p:blipFill rotWithShape="1">
          <a:blip r:embed="rId3"/>
          <a:srcRect l="590" r="-3" b="-3"/>
          <a:stretch/>
        </p:blipFill>
        <p:spPr>
          <a:xfrm>
            <a:off x="198739" y="171717"/>
            <a:ext cx="5804105" cy="3167426"/>
          </a:xfrm>
          <a:prstGeom prst="rect">
            <a:avLst/>
          </a:prstGeom>
        </p:spPr>
      </p:pic>
      <p:pic>
        <p:nvPicPr>
          <p:cNvPr id="15" name="Picture 14">
            <a:extLst>
              <a:ext uri="{FF2B5EF4-FFF2-40B4-BE49-F238E27FC236}">
                <a16:creationId xmlns:a16="http://schemas.microsoft.com/office/drawing/2014/main" id="{34A473C0-4CFC-4DCF-B2C1-B0A619E7765A}"/>
              </a:ext>
            </a:extLst>
          </p:cNvPr>
          <p:cNvPicPr>
            <a:picLocks noChangeAspect="1"/>
          </p:cNvPicPr>
          <p:nvPr/>
        </p:nvPicPr>
        <p:blipFill rotWithShape="1">
          <a:blip r:embed="rId4"/>
          <a:srcRect l="697" r="-3" b="-3"/>
          <a:stretch/>
        </p:blipFill>
        <p:spPr>
          <a:xfrm>
            <a:off x="6195373" y="171717"/>
            <a:ext cx="5797883" cy="3167426"/>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071EEA11-862D-49BC-B2B1-FA4690EF3C73}"/>
              </a:ext>
            </a:extLst>
          </p:cNvPr>
          <p:cNvPicPr/>
          <p:nvPr/>
        </p:nvPicPr>
        <p:blipFill rotWithShape="1">
          <a:blip r:embed="rId5"/>
          <a:srcRect t="11395" r="-2" b="-2"/>
          <a:stretch/>
        </p:blipFill>
        <p:spPr>
          <a:xfrm>
            <a:off x="198739" y="3510858"/>
            <a:ext cx="5804105" cy="2789948"/>
          </a:xfrm>
          <a:prstGeom prst="rect">
            <a:avLst/>
          </a:prstGeom>
        </p:spPr>
      </p:pic>
      <p:pic>
        <p:nvPicPr>
          <p:cNvPr id="7" name="Picture 6">
            <a:extLst>
              <a:ext uri="{FF2B5EF4-FFF2-40B4-BE49-F238E27FC236}">
                <a16:creationId xmlns:a16="http://schemas.microsoft.com/office/drawing/2014/main" id="{57424FE6-B85F-45AA-AEAE-8FD13B5639DA}"/>
              </a:ext>
            </a:extLst>
          </p:cNvPr>
          <p:cNvPicPr/>
          <p:nvPr/>
        </p:nvPicPr>
        <p:blipFill rotWithShape="1">
          <a:blip r:embed="rId6"/>
          <a:srcRect r="2" b="11301"/>
          <a:stretch/>
        </p:blipFill>
        <p:spPr>
          <a:xfrm>
            <a:off x="6195372" y="3510858"/>
            <a:ext cx="5797883" cy="2789948"/>
          </a:xfrm>
          <a:prstGeom prst="rect">
            <a:avLst/>
          </a:prstGeom>
        </p:spPr>
      </p:pic>
    </p:spTree>
    <p:extLst>
      <p:ext uri="{BB962C8B-B14F-4D97-AF65-F5344CB8AC3E}">
        <p14:creationId xmlns:p14="http://schemas.microsoft.com/office/powerpoint/2010/main" val="231891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a:extLst>
              <a:ext uri="{FF2B5EF4-FFF2-40B4-BE49-F238E27FC236}">
                <a16:creationId xmlns:a16="http://schemas.microsoft.com/office/drawing/2014/main" id="{C6A5D245-548E-4E48-BAF4-D6936EC0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100" y="2025979"/>
            <a:ext cx="5163895" cy="28060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3F5576-0E60-46B7-A29F-19EEC30D2FA6}"/>
              </a:ext>
            </a:extLst>
          </p:cNvPr>
          <p:cNvSpPr>
            <a:spLocks noGrp="1"/>
          </p:cNvSpPr>
          <p:nvPr>
            <p:ph type="title"/>
          </p:nvPr>
        </p:nvSpPr>
        <p:spPr/>
        <p:txBody>
          <a:bodyPr/>
          <a:lstStyle/>
          <a:p>
            <a:r>
              <a:rPr lang="en-US" dirty="0"/>
              <a:t>Analysis – Visual Quality</a:t>
            </a:r>
            <a:endParaRPr lang="en-SG" dirty="0"/>
          </a:p>
        </p:txBody>
      </p:sp>
      <p:sp>
        <p:nvSpPr>
          <p:cNvPr id="3" name="Content Placeholder 2">
            <a:extLst>
              <a:ext uri="{FF2B5EF4-FFF2-40B4-BE49-F238E27FC236}">
                <a16:creationId xmlns:a16="http://schemas.microsoft.com/office/drawing/2014/main" id="{9F3BBEA2-6425-4522-A27E-D80A31361156}"/>
              </a:ext>
            </a:extLst>
          </p:cNvPr>
          <p:cNvSpPr>
            <a:spLocks noGrp="1"/>
          </p:cNvSpPr>
          <p:nvPr>
            <p:ph idx="1"/>
          </p:nvPr>
        </p:nvSpPr>
        <p:spPr/>
        <p:txBody>
          <a:bodyPr/>
          <a:lstStyle/>
          <a:p>
            <a:r>
              <a:rPr lang="en-US" dirty="0"/>
              <a:t>Add support for global illumination</a:t>
            </a:r>
          </a:p>
          <a:p>
            <a:pPr lvl="1"/>
            <a:r>
              <a:rPr lang="en-US" dirty="0"/>
              <a:t>Offline global illumination baking</a:t>
            </a:r>
          </a:p>
          <a:p>
            <a:pPr lvl="1"/>
            <a:r>
              <a:rPr lang="en-US" dirty="0"/>
              <a:t>Trace ray of one bounce for each pixel</a:t>
            </a:r>
          </a:p>
          <a:p>
            <a:pPr lvl="2"/>
            <a:r>
              <a:rPr lang="en-US" dirty="0"/>
              <a:t>Requires denoiser</a:t>
            </a:r>
          </a:p>
          <a:p>
            <a:endParaRPr lang="en-SG" dirty="0"/>
          </a:p>
        </p:txBody>
      </p:sp>
      <p:sp>
        <p:nvSpPr>
          <p:cNvPr id="4" name="Oval 3">
            <a:extLst>
              <a:ext uri="{FF2B5EF4-FFF2-40B4-BE49-F238E27FC236}">
                <a16:creationId xmlns:a16="http://schemas.microsoft.com/office/drawing/2014/main" id="{A6DB94FB-FC1E-46DF-837F-3DE60D680206}"/>
              </a:ext>
            </a:extLst>
          </p:cNvPr>
          <p:cNvSpPr/>
          <p:nvPr/>
        </p:nvSpPr>
        <p:spPr>
          <a:xfrm>
            <a:off x="7811325" y="2849191"/>
            <a:ext cx="273132" cy="2375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48D34765-7F66-4CAB-8BFB-96E173BF1747}"/>
              </a:ext>
            </a:extLst>
          </p:cNvPr>
          <p:cNvSpPr/>
          <p:nvPr/>
        </p:nvSpPr>
        <p:spPr>
          <a:xfrm>
            <a:off x="7205018" y="4664440"/>
            <a:ext cx="273132" cy="6858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a:extLst>
              <a:ext uri="{FF2B5EF4-FFF2-40B4-BE49-F238E27FC236}">
                <a16:creationId xmlns:a16="http://schemas.microsoft.com/office/drawing/2014/main" id="{07CF44F7-8E6F-46B5-A57D-1C15B859140F}"/>
              </a:ext>
            </a:extLst>
          </p:cNvPr>
          <p:cNvCxnSpPr>
            <a:cxnSpLocks/>
          </p:cNvCxnSpPr>
          <p:nvPr/>
        </p:nvCxnSpPr>
        <p:spPr>
          <a:xfrm flipV="1">
            <a:off x="7332775" y="3086697"/>
            <a:ext cx="567547" cy="16123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Flowchart: Summing Junction 8">
            <a:extLst>
              <a:ext uri="{FF2B5EF4-FFF2-40B4-BE49-F238E27FC236}">
                <a16:creationId xmlns:a16="http://schemas.microsoft.com/office/drawing/2014/main" id="{A9CA7358-5CF6-431D-B4DE-3516CA6A6DC8}"/>
              </a:ext>
            </a:extLst>
          </p:cNvPr>
          <p:cNvSpPr/>
          <p:nvPr/>
        </p:nvSpPr>
        <p:spPr>
          <a:xfrm>
            <a:off x="7446089" y="4243741"/>
            <a:ext cx="64122" cy="6858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lowchart: Summing Junction 9">
            <a:extLst>
              <a:ext uri="{FF2B5EF4-FFF2-40B4-BE49-F238E27FC236}">
                <a16:creationId xmlns:a16="http://schemas.microsoft.com/office/drawing/2014/main" id="{0DE68F3A-B579-41F1-9D37-EA5F0B531656}"/>
              </a:ext>
            </a:extLst>
          </p:cNvPr>
          <p:cNvSpPr/>
          <p:nvPr/>
        </p:nvSpPr>
        <p:spPr>
          <a:xfrm>
            <a:off x="7529261" y="4032369"/>
            <a:ext cx="64122" cy="6858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2" name="Straight Arrow Connector 11">
            <a:extLst>
              <a:ext uri="{FF2B5EF4-FFF2-40B4-BE49-F238E27FC236}">
                <a16:creationId xmlns:a16="http://schemas.microsoft.com/office/drawing/2014/main" id="{DC1FEE68-624C-4B90-AFF5-74A4F95F73D8}"/>
              </a:ext>
            </a:extLst>
          </p:cNvPr>
          <p:cNvCxnSpPr>
            <a:cxnSpLocks/>
          </p:cNvCxnSpPr>
          <p:nvPr/>
        </p:nvCxnSpPr>
        <p:spPr>
          <a:xfrm flipH="1" flipV="1">
            <a:off x="6566286" y="3909859"/>
            <a:ext cx="766489" cy="77189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D57C2D-7E7E-406D-B853-FF0B3AECC72B}"/>
              </a:ext>
            </a:extLst>
          </p:cNvPr>
          <p:cNvCxnSpPr>
            <a:cxnSpLocks/>
          </p:cNvCxnSpPr>
          <p:nvPr/>
        </p:nvCxnSpPr>
        <p:spPr>
          <a:xfrm flipV="1">
            <a:off x="6572434" y="2505694"/>
            <a:ext cx="1512023" cy="13871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F1125CF-2B90-4BF0-8125-6541CC692104}"/>
              </a:ext>
            </a:extLst>
          </p:cNvPr>
          <p:cNvCxnSpPr>
            <a:cxnSpLocks/>
          </p:cNvCxnSpPr>
          <p:nvPr/>
        </p:nvCxnSpPr>
        <p:spPr>
          <a:xfrm flipH="1" flipV="1">
            <a:off x="7322022" y="4312321"/>
            <a:ext cx="2560" cy="3607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804D6F-96DE-4D70-9B15-55EB6C3E6476}"/>
              </a:ext>
            </a:extLst>
          </p:cNvPr>
          <p:cNvCxnSpPr>
            <a:cxnSpLocks/>
          </p:cNvCxnSpPr>
          <p:nvPr/>
        </p:nvCxnSpPr>
        <p:spPr>
          <a:xfrm flipV="1">
            <a:off x="7340968" y="4473882"/>
            <a:ext cx="559354" cy="21619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03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itle 1">
            <a:extLst>
              <a:ext uri="{FF2B5EF4-FFF2-40B4-BE49-F238E27FC236}">
                <a16:creationId xmlns:a16="http://schemas.microsoft.com/office/drawing/2014/main" id="{8EA3D349-F2C1-4B28-9F7C-77189C01F901}"/>
              </a:ext>
            </a:extLst>
          </p:cNvPr>
          <p:cNvSpPr>
            <a:spLocks noGrp="1"/>
          </p:cNvSpPr>
          <p:nvPr>
            <p:ph type="title"/>
          </p:nvPr>
        </p:nvSpPr>
        <p:spPr>
          <a:xfrm>
            <a:off x="1039905" y="845387"/>
            <a:ext cx="3470310" cy="1066689"/>
          </a:xfrm>
        </p:spPr>
        <p:txBody>
          <a:bodyPr anchor="b">
            <a:normAutofit/>
          </a:bodyPr>
          <a:lstStyle/>
          <a:p>
            <a:pPr algn="l"/>
            <a:r>
              <a:rPr lang="en-US" sz="2400" dirty="0"/>
              <a:t>Extended Architecture</a:t>
            </a:r>
            <a:endParaRPr lang="en-SG" sz="2400" dirty="0"/>
          </a:p>
        </p:txBody>
      </p:sp>
      <p:sp>
        <p:nvSpPr>
          <p:cNvPr id="16" name="Content Placeholder 2">
            <a:extLst>
              <a:ext uri="{FF2B5EF4-FFF2-40B4-BE49-F238E27FC236}">
                <a16:creationId xmlns:a16="http://schemas.microsoft.com/office/drawing/2014/main" id="{55CECAF5-5805-488E-9D36-EAD3BA5BAD12}"/>
              </a:ext>
            </a:extLst>
          </p:cNvPr>
          <p:cNvSpPr>
            <a:spLocks noGrp="1"/>
          </p:cNvSpPr>
          <p:nvPr>
            <p:ph idx="1"/>
          </p:nvPr>
        </p:nvSpPr>
        <p:spPr>
          <a:xfrm>
            <a:off x="1039905" y="2147862"/>
            <a:ext cx="3405573" cy="3499563"/>
          </a:xfrm>
        </p:spPr>
        <p:txBody>
          <a:bodyPr anchor="t">
            <a:normAutofit/>
          </a:bodyPr>
          <a:lstStyle/>
          <a:p>
            <a:r>
              <a:rPr lang="en-US" sz="1600" dirty="0"/>
              <a:t>Additional indirect lighting shading pass</a:t>
            </a:r>
          </a:p>
          <a:p>
            <a:r>
              <a:rPr lang="en-US" sz="1600" dirty="0"/>
              <a:t>Requires denoising</a:t>
            </a:r>
            <a:endParaRPr lang="en-SG" sz="1600" dirty="0"/>
          </a:p>
        </p:txBody>
      </p:sp>
      <p:pic>
        <p:nvPicPr>
          <p:cNvPr id="4" name="Picture 3">
            <a:extLst>
              <a:ext uri="{FF2B5EF4-FFF2-40B4-BE49-F238E27FC236}">
                <a16:creationId xmlns:a16="http://schemas.microsoft.com/office/drawing/2014/main" id="{FD0AB751-4377-4DB8-B491-4A59E03A5FFB}"/>
              </a:ext>
            </a:extLst>
          </p:cNvPr>
          <p:cNvPicPr>
            <a:picLocks/>
          </p:cNvPicPr>
          <p:nvPr/>
        </p:nvPicPr>
        <p:blipFill>
          <a:blip r:embed="rId4">
            <a:extLst>
              <a:ext uri="{28A0092B-C50C-407E-A947-70E740481C1C}">
                <a14:useLocalDpi xmlns:a14="http://schemas.microsoft.com/office/drawing/2010/main" val="0"/>
              </a:ext>
            </a:extLst>
          </a:blip>
          <a:stretch>
            <a:fillRect/>
          </a:stretch>
        </p:blipFill>
        <p:spPr bwMode="auto">
          <a:xfrm>
            <a:off x="5387351" y="1254355"/>
            <a:ext cx="6161183" cy="4359036"/>
          </a:xfrm>
          <a:prstGeom prst="rect">
            <a:avLst/>
          </a:prstGeom>
          <a:noFill/>
        </p:spPr>
      </p:pic>
    </p:spTree>
    <p:extLst>
      <p:ext uri="{BB962C8B-B14F-4D97-AF65-F5344CB8AC3E}">
        <p14:creationId xmlns:p14="http://schemas.microsoft.com/office/powerpoint/2010/main" val="303583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B460A2E-F77F-4EFC-A1FE-8D2EC27243D8}"/>
              </a:ext>
            </a:extLst>
          </p:cNvPr>
          <p:cNvSpPr>
            <a:spLocks noGrp="1"/>
          </p:cNvSpPr>
          <p:nvPr>
            <p:ph type="title"/>
          </p:nvPr>
        </p:nvSpPr>
        <p:spPr>
          <a:xfrm>
            <a:off x="1039905" y="845387"/>
            <a:ext cx="3470310" cy="1066689"/>
          </a:xfrm>
        </p:spPr>
        <p:txBody>
          <a:bodyPr anchor="b">
            <a:normAutofit/>
          </a:bodyPr>
          <a:lstStyle/>
          <a:p>
            <a:pPr algn="l"/>
            <a:r>
              <a:rPr lang="en-US" sz="2400"/>
              <a:t>Analysis – Framerate</a:t>
            </a:r>
            <a:endParaRPr lang="en-SG" sz="2400"/>
          </a:p>
        </p:txBody>
      </p:sp>
      <p:sp>
        <p:nvSpPr>
          <p:cNvPr id="21" name="Content Placeholder 8">
            <a:extLst>
              <a:ext uri="{FF2B5EF4-FFF2-40B4-BE49-F238E27FC236}">
                <a16:creationId xmlns:a16="http://schemas.microsoft.com/office/drawing/2014/main" id="{D3FD530C-E9BF-4899-B4F8-840AB2AF6E4D}"/>
              </a:ext>
            </a:extLst>
          </p:cNvPr>
          <p:cNvSpPr>
            <a:spLocks noGrp="1"/>
          </p:cNvSpPr>
          <p:nvPr>
            <p:ph idx="1"/>
          </p:nvPr>
        </p:nvSpPr>
        <p:spPr>
          <a:xfrm>
            <a:off x="1039905" y="2147862"/>
            <a:ext cx="3405573" cy="3499563"/>
          </a:xfrm>
        </p:spPr>
        <p:txBody>
          <a:bodyPr anchor="t">
            <a:normAutofit/>
          </a:bodyPr>
          <a:lstStyle/>
          <a:p>
            <a:r>
              <a:rPr lang="en-US" sz="1600" dirty="0"/>
              <a:t>7-8fps</a:t>
            </a:r>
          </a:p>
          <a:p>
            <a:r>
              <a:rPr lang="en-US" sz="1600" dirty="0"/>
              <a:t>Lower than desired 30fps</a:t>
            </a:r>
          </a:p>
          <a:p>
            <a:r>
              <a:rPr lang="en-US" sz="1600" dirty="0"/>
              <a:t>Visibility bitmap is 8.3MB</a:t>
            </a:r>
          </a:p>
          <a:p>
            <a:pPr lvl="1"/>
            <a:r>
              <a:rPr lang="en-US" sz="1400" dirty="0"/>
              <a:t>Should use H.264 compression</a:t>
            </a:r>
          </a:p>
          <a:p>
            <a:r>
              <a:rPr lang="en-US" sz="1600" dirty="0"/>
              <a:t>Currently using TCP</a:t>
            </a:r>
          </a:p>
          <a:p>
            <a:pPr lvl="1"/>
            <a:r>
              <a:rPr lang="en-US" sz="1400" dirty="0"/>
              <a:t>Should implement UDP</a:t>
            </a:r>
          </a:p>
          <a:p>
            <a:endParaRPr lang="en-US" sz="1600" dirty="0"/>
          </a:p>
        </p:txBody>
      </p:sp>
      <p:graphicFrame>
        <p:nvGraphicFramePr>
          <p:cNvPr id="22" name="Content Placeholder 3">
            <a:extLst>
              <a:ext uri="{FF2B5EF4-FFF2-40B4-BE49-F238E27FC236}">
                <a16:creationId xmlns:a16="http://schemas.microsoft.com/office/drawing/2014/main" id="{60912554-436B-4515-A062-E2F3ECE6111C}"/>
              </a:ext>
            </a:extLst>
          </p:cNvPr>
          <p:cNvGraphicFramePr>
            <a:graphicFrameLocks/>
          </p:cNvGraphicFramePr>
          <p:nvPr>
            <p:extLst>
              <p:ext uri="{D42A27DB-BD31-4B8C-83A1-F6EECF244321}">
                <p14:modId xmlns:p14="http://schemas.microsoft.com/office/powerpoint/2010/main" val="3420590164"/>
              </p:ext>
            </p:extLst>
          </p:nvPr>
        </p:nvGraphicFramePr>
        <p:xfrm>
          <a:off x="5387351" y="1389045"/>
          <a:ext cx="6161184" cy="4089660"/>
        </p:xfrm>
        <a:graphic>
          <a:graphicData uri="http://schemas.openxmlformats.org/drawingml/2006/table">
            <a:tbl>
              <a:tblPr firstRow="1" firstCol="1" bandRow="1">
                <a:tableStyleId>{793D81CF-94F2-401A-BA57-92F5A7B2D0C5}</a:tableStyleId>
              </a:tblPr>
              <a:tblGrid>
                <a:gridCol w="4321591">
                  <a:extLst>
                    <a:ext uri="{9D8B030D-6E8A-4147-A177-3AD203B41FA5}">
                      <a16:colId xmlns:a16="http://schemas.microsoft.com/office/drawing/2014/main" val="284917031"/>
                    </a:ext>
                  </a:extLst>
                </a:gridCol>
                <a:gridCol w="919797">
                  <a:extLst>
                    <a:ext uri="{9D8B030D-6E8A-4147-A177-3AD203B41FA5}">
                      <a16:colId xmlns:a16="http://schemas.microsoft.com/office/drawing/2014/main" val="3209179495"/>
                    </a:ext>
                  </a:extLst>
                </a:gridCol>
                <a:gridCol w="919796">
                  <a:extLst>
                    <a:ext uri="{9D8B030D-6E8A-4147-A177-3AD203B41FA5}">
                      <a16:colId xmlns:a16="http://schemas.microsoft.com/office/drawing/2014/main" val="2855552287"/>
                    </a:ext>
                  </a:extLst>
                </a:gridCol>
              </a:tblGrid>
              <a:tr h="814839">
                <a:tc>
                  <a:txBody>
                    <a:bodyPr/>
                    <a:lstStyle/>
                    <a:p>
                      <a:pPr marL="0" marR="0" algn="just">
                        <a:lnSpc>
                          <a:spcPct val="150000"/>
                        </a:lnSpc>
                        <a:spcBef>
                          <a:spcPts val="0"/>
                        </a:spcBef>
                        <a:spcAft>
                          <a:spcPts val="0"/>
                        </a:spcAft>
                      </a:pPr>
                      <a:r>
                        <a:rPr lang="en-GB" sz="1800">
                          <a:effectLst/>
                        </a:rPr>
                        <a:t>Pass</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Time (ms)</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extLst>
                  <a:ext uri="{0D108BD9-81ED-4DB2-BD59-A6C34878D82A}">
                    <a16:rowId xmlns:a16="http://schemas.microsoft.com/office/drawing/2014/main" val="1768471936"/>
                  </a:ext>
                </a:extLst>
              </a:tr>
              <a:tr h="409997">
                <a:tc>
                  <a:txBody>
                    <a:bodyPr/>
                    <a:lstStyle/>
                    <a:p>
                      <a:pPr marL="0" marR="0" algn="just">
                        <a:lnSpc>
                          <a:spcPct val="150000"/>
                        </a:lnSpc>
                        <a:spcBef>
                          <a:spcPts val="0"/>
                        </a:spcBef>
                        <a:spcAft>
                          <a:spcPts val="0"/>
                        </a:spcAft>
                      </a:pPr>
                      <a:r>
                        <a:rPr lang="en-GB" sz="1800">
                          <a:effectLst/>
                        </a:rPr>
                        <a:t>GBuffer (Server) </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15.38</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11.86</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extLst>
                  <a:ext uri="{0D108BD9-81ED-4DB2-BD59-A6C34878D82A}">
                    <a16:rowId xmlns:a16="http://schemas.microsoft.com/office/drawing/2014/main" val="3473498877"/>
                  </a:ext>
                </a:extLst>
              </a:tr>
              <a:tr h="409997">
                <a:tc>
                  <a:txBody>
                    <a:bodyPr/>
                    <a:lstStyle/>
                    <a:p>
                      <a:pPr marL="0" marR="0" algn="just">
                        <a:lnSpc>
                          <a:spcPct val="150000"/>
                        </a:lnSpc>
                        <a:spcBef>
                          <a:spcPts val="0"/>
                        </a:spcBef>
                        <a:spcAft>
                          <a:spcPts val="0"/>
                        </a:spcAft>
                      </a:pPr>
                      <a:r>
                        <a:rPr lang="en-GB" sz="1800" dirty="0">
                          <a:effectLst/>
                        </a:rPr>
                        <a:t>Visibility Pass (Server)</a:t>
                      </a:r>
                      <a:endParaRPr lang="en-SG"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8.18</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6.31</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extLst>
                  <a:ext uri="{0D108BD9-81ED-4DB2-BD59-A6C34878D82A}">
                    <a16:rowId xmlns:a16="http://schemas.microsoft.com/office/drawing/2014/main" val="2089893158"/>
                  </a:ext>
                </a:extLst>
              </a:tr>
              <a:tr h="409997">
                <a:tc>
                  <a:txBody>
                    <a:bodyPr/>
                    <a:lstStyle/>
                    <a:p>
                      <a:pPr marL="0" marR="0" algn="just">
                        <a:lnSpc>
                          <a:spcPct val="150000"/>
                        </a:lnSpc>
                        <a:spcBef>
                          <a:spcPts val="0"/>
                        </a:spcBef>
                        <a:spcAft>
                          <a:spcPts val="0"/>
                        </a:spcAft>
                      </a:pPr>
                      <a:r>
                        <a:rPr lang="en-GB" sz="1800">
                          <a:effectLst/>
                        </a:rPr>
                        <a:t>Memory Transfer (Server GPU to CPU)</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13.24</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10.21</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extLst>
                  <a:ext uri="{0D108BD9-81ED-4DB2-BD59-A6C34878D82A}">
                    <a16:rowId xmlns:a16="http://schemas.microsoft.com/office/drawing/2014/main" val="1752618442"/>
                  </a:ext>
                </a:extLst>
              </a:tr>
              <a:tr h="814839">
                <a:tc>
                  <a:txBody>
                    <a:bodyPr/>
                    <a:lstStyle/>
                    <a:p>
                      <a:pPr marL="0" marR="0" algn="just">
                        <a:lnSpc>
                          <a:spcPct val="150000"/>
                        </a:lnSpc>
                        <a:spcBef>
                          <a:spcPts val="0"/>
                        </a:spcBef>
                        <a:spcAft>
                          <a:spcPts val="0"/>
                        </a:spcAft>
                      </a:pPr>
                      <a:r>
                        <a:rPr lang="en-GB" sz="1800">
                          <a:effectLst/>
                        </a:rPr>
                        <a:t>Network Pass (Server) (both send/receive times are included)</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87.33</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67.36</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extLst>
                  <a:ext uri="{0D108BD9-81ED-4DB2-BD59-A6C34878D82A}">
                    <a16:rowId xmlns:a16="http://schemas.microsoft.com/office/drawing/2014/main" val="645767322"/>
                  </a:ext>
                </a:extLst>
              </a:tr>
              <a:tr h="409997">
                <a:tc>
                  <a:txBody>
                    <a:bodyPr/>
                    <a:lstStyle/>
                    <a:p>
                      <a:pPr marL="0" marR="0" algn="just">
                        <a:lnSpc>
                          <a:spcPct val="150000"/>
                        </a:lnSpc>
                        <a:spcBef>
                          <a:spcPts val="0"/>
                        </a:spcBef>
                        <a:spcAft>
                          <a:spcPts val="0"/>
                        </a:spcAft>
                      </a:pPr>
                      <a:r>
                        <a:rPr lang="en-GB" sz="1800">
                          <a:effectLst/>
                        </a:rPr>
                        <a:t>Memory Transfer (Client CPU to GPU)</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4.14</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3.19</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extLst>
                  <a:ext uri="{0D108BD9-81ED-4DB2-BD59-A6C34878D82A}">
                    <a16:rowId xmlns:a16="http://schemas.microsoft.com/office/drawing/2014/main" val="557000864"/>
                  </a:ext>
                </a:extLst>
              </a:tr>
              <a:tr h="409997">
                <a:tc>
                  <a:txBody>
                    <a:bodyPr/>
                    <a:lstStyle/>
                    <a:p>
                      <a:pPr marL="0" marR="0" algn="just">
                        <a:lnSpc>
                          <a:spcPct val="150000"/>
                        </a:lnSpc>
                        <a:spcBef>
                          <a:spcPts val="0"/>
                        </a:spcBef>
                        <a:spcAft>
                          <a:spcPts val="0"/>
                        </a:spcAft>
                      </a:pPr>
                      <a:r>
                        <a:rPr lang="en-GB" sz="1800">
                          <a:effectLst/>
                        </a:rPr>
                        <a:t>Visibility Shading Pass (Client)</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1.14</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0.88</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extLst>
                  <a:ext uri="{0D108BD9-81ED-4DB2-BD59-A6C34878D82A}">
                    <a16:rowId xmlns:a16="http://schemas.microsoft.com/office/drawing/2014/main" val="1075784264"/>
                  </a:ext>
                </a:extLst>
              </a:tr>
              <a:tr h="409997">
                <a:tc>
                  <a:txBody>
                    <a:bodyPr/>
                    <a:lstStyle/>
                    <a:p>
                      <a:pPr marL="0" marR="0" algn="just">
                        <a:lnSpc>
                          <a:spcPct val="150000"/>
                        </a:lnSpc>
                        <a:spcBef>
                          <a:spcPts val="0"/>
                        </a:spcBef>
                        <a:spcAft>
                          <a:spcPts val="0"/>
                        </a:spcAft>
                      </a:pPr>
                      <a:r>
                        <a:rPr lang="en-GB" sz="1800">
                          <a:effectLst/>
                        </a:rPr>
                        <a:t>Output Pass</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a:effectLst/>
                        </a:rPr>
                        <a:t>0.24</a:t>
                      </a:r>
                      <a:endParaRPr lang="en-SG" sz="18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tc>
                  <a:txBody>
                    <a:bodyPr/>
                    <a:lstStyle/>
                    <a:p>
                      <a:pPr marL="0" marR="0" algn="r">
                        <a:lnSpc>
                          <a:spcPct val="150000"/>
                        </a:lnSpc>
                        <a:spcBef>
                          <a:spcPts val="0"/>
                        </a:spcBef>
                        <a:spcAft>
                          <a:spcPts val="0"/>
                        </a:spcAft>
                      </a:pPr>
                      <a:r>
                        <a:rPr lang="en-GB" sz="1800" dirty="0">
                          <a:effectLst/>
                        </a:rPr>
                        <a:t>0.19</a:t>
                      </a:r>
                      <a:endParaRPr lang="en-SG" sz="18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01210" marR="101210" marT="0" marB="0"/>
                </a:tc>
                <a:extLst>
                  <a:ext uri="{0D108BD9-81ED-4DB2-BD59-A6C34878D82A}">
                    <a16:rowId xmlns:a16="http://schemas.microsoft.com/office/drawing/2014/main" val="1495460776"/>
                  </a:ext>
                </a:extLst>
              </a:tr>
            </a:tbl>
          </a:graphicData>
        </a:graphic>
      </p:graphicFrame>
    </p:spTree>
    <p:extLst>
      <p:ext uri="{BB962C8B-B14F-4D97-AF65-F5344CB8AC3E}">
        <p14:creationId xmlns:p14="http://schemas.microsoft.com/office/powerpoint/2010/main" val="239651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0003-1E84-455E-9501-7AE00B30ABDF}"/>
              </a:ext>
            </a:extLst>
          </p:cNvPr>
          <p:cNvSpPr>
            <a:spLocks noGrp="1"/>
          </p:cNvSpPr>
          <p:nvPr>
            <p:ph type="title"/>
          </p:nvPr>
        </p:nvSpPr>
        <p:spPr/>
        <p:txBody>
          <a:bodyPr/>
          <a:lstStyle/>
          <a:p>
            <a:r>
              <a:rPr lang="en-US" dirty="0"/>
              <a:t>Future Work</a:t>
            </a:r>
            <a:endParaRPr lang="en-SG" dirty="0"/>
          </a:p>
        </p:txBody>
      </p:sp>
      <p:sp>
        <p:nvSpPr>
          <p:cNvPr id="3" name="Content Placeholder 2">
            <a:extLst>
              <a:ext uri="{FF2B5EF4-FFF2-40B4-BE49-F238E27FC236}">
                <a16:creationId xmlns:a16="http://schemas.microsoft.com/office/drawing/2014/main" id="{D2650059-810D-4225-96A4-A007F0CBA3E0}"/>
              </a:ext>
            </a:extLst>
          </p:cNvPr>
          <p:cNvSpPr>
            <a:spLocks noGrp="1"/>
          </p:cNvSpPr>
          <p:nvPr>
            <p:ph idx="1"/>
          </p:nvPr>
        </p:nvSpPr>
        <p:spPr/>
        <p:txBody>
          <a:bodyPr/>
          <a:lstStyle/>
          <a:p>
            <a:r>
              <a:rPr lang="en-US" dirty="0"/>
              <a:t>Global illumination</a:t>
            </a:r>
          </a:p>
          <a:p>
            <a:r>
              <a:rPr lang="en-US" dirty="0"/>
              <a:t>H.264 compression</a:t>
            </a:r>
          </a:p>
          <a:p>
            <a:r>
              <a:rPr lang="en-US" dirty="0"/>
              <a:t>UDP with error checking</a:t>
            </a:r>
          </a:p>
          <a:p>
            <a:r>
              <a:rPr lang="en-US" dirty="0"/>
              <a:t>Resizable window</a:t>
            </a:r>
          </a:p>
          <a:p>
            <a:r>
              <a:rPr lang="en-US" dirty="0"/>
              <a:t>Animated scenes (fixed or simulated)</a:t>
            </a:r>
          </a:p>
          <a:p>
            <a:r>
              <a:rPr lang="en-US" dirty="0"/>
              <a:t>Sending of the scene</a:t>
            </a:r>
          </a:p>
          <a:p>
            <a:r>
              <a:rPr lang="en-US" dirty="0"/>
              <a:t>Testing on mobile</a:t>
            </a:r>
            <a:endParaRPr lang="en-SG" dirty="0"/>
          </a:p>
        </p:txBody>
      </p:sp>
    </p:spTree>
    <p:extLst>
      <p:ext uri="{BB962C8B-B14F-4D97-AF65-F5344CB8AC3E}">
        <p14:creationId xmlns:p14="http://schemas.microsoft.com/office/powerpoint/2010/main" val="410293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41755-9D96-440E-BD93-0DC21CD61BCA}"/>
              </a:ext>
            </a:extLst>
          </p:cNvPr>
          <p:cNvSpPr>
            <a:spLocks noGrp="1"/>
          </p:cNvSpPr>
          <p:nvPr>
            <p:ph type="title"/>
          </p:nvPr>
        </p:nvSpPr>
        <p:spPr/>
        <p:txBody>
          <a:bodyPr/>
          <a:lstStyle/>
          <a:p>
            <a:r>
              <a:rPr lang="en-US" dirty="0"/>
              <a:t>Conclusion</a:t>
            </a:r>
            <a:endParaRPr lang="en-SG" dirty="0"/>
          </a:p>
        </p:txBody>
      </p:sp>
      <p:sp>
        <p:nvSpPr>
          <p:cNvPr id="3" name="Content Placeholder 2">
            <a:extLst>
              <a:ext uri="{FF2B5EF4-FFF2-40B4-BE49-F238E27FC236}">
                <a16:creationId xmlns:a16="http://schemas.microsoft.com/office/drawing/2014/main" id="{1A3F4510-EECA-4638-B2E2-1355895D7241}"/>
              </a:ext>
            </a:extLst>
          </p:cNvPr>
          <p:cNvSpPr>
            <a:spLocks noGrp="1"/>
          </p:cNvSpPr>
          <p:nvPr>
            <p:ph idx="1"/>
          </p:nvPr>
        </p:nvSpPr>
        <p:spPr/>
        <p:txBody>
          <a:bodyPr/>
          <a:lstStyle/>
          <a:p>
            <a:r>
              <a:rPr lang="en-US" dirty="0"/>
              <a:t>Distributed Hybrid Rendering Pipeline</a:t>
            </a:r>
          </a:p>
          <a:p>
            <a:pPr lvl="1"/>
            <a:r>
              <a:rPr lang="en-US" dirty="0"/>
              <a:t>Combines raytracing and rasterization from different devices</a:t>
            </a:r>
          </a:p>
          <a:p>
            <a:r>
              <a:rPr lang="en-US" dirty="0"/>
              <a:t>Currently still early stage, many areas for improvement</a:t>
            </a:r>
          </a:p>
          <a:p>
            <a:pPr lvl="1"/>
            <a:r>
              <a:rPr lang="en-US" dirty="0"/>
              <a:t>Direction to work on is clear </a:t>
            </a:r>
            <a:endParaRPr lang="en-SG" dirty="0"/>
          </a:p>
        </p:txBody>
      </p:sp>
    </p:spTree>
    <p:extLst>
      <p:ext uri="{BB962C8B-B14F-4D97-AF65-F5344CB8AC3E}">
        <p14:creationId xmlns:p14="http://schemas.microsoft.com/office/powerpoint/2010/main" val="374944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D4BFC-5745-4C8B-BCF1-A2EBF9A51E2C}"/>
              </a:ext>
            </a:extLst>
          </p:cNvPr>
          <p:cNvSpPr>
            <a:spLocks noGrp="1"/>
          </p:cNvSpPr>
          <p:nvPr>
            <p:ph type="title"/>
          </p:nvPr>
        </p:nvSpPr>
        <p:spPr/>
        <p:txBody>
          <a:bodyPr/>
          <a:lstStyle/>
          <a:p>
            <a:r>
              <a:rPr lang="en-US" dirty="0"/>
              <a:t>Questions and Answers</a:t>
            </a:r>
            <a:endParaRPr lang="en-SG" dirty="0"/>
          </a:p>
        </p:txBody>
      </p:sp>
      <p:sp>
        <p:nvSpPr>
          <p:cNvPr id="3" name="Text Placeholder 2">
            <a:extLst>
              <a:ext uri="{FF2B5EF4-FFF2-40B4-BE49-F238E27FC236}">
                <a16:creationId xmlns:a16="http://schemas.microsoft.com/office/drawing/2014/main" id="{683D62D4-3277-416D-9B0E-76BF6C4DE2B6}"/>
              </a:ext>
            </a:extLst>
          </p:cNvPr>
          <p:cNvSpPr>
            <a:spLocks noGrp="1"/>
          </p:cNvSpPr>
          <p:nvPr>
            <p:ph type="body" idx="1"/>
          </p:nvPr>
        </p:nvSpPr>
        <p:spPr/>
        <p:txBody>
          <a:bodyPr/>
          <a:lstStyle/>
          <a:p>
            <a:endParaRPr lang="en-SG"/>
          </a:p>
        </p:txBody>
      </p:sp>
    </p:spTree>
    <p:extLst>
      <p:ext uri="{BB962C8B-B14F-4D97-AF65-F5344CB8AC3E}">
        <p14:creationId xmlns:p14="http://schemas.microsoft.com/office/powerpoint/2010/main" val="3515538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3496574"/>
            <a:ext cx="6436104" cy="1052422"/>
          </a:xfrm>
        </p:spPr>
        <p:txBody>
          <a:bodyPr>
            <a:normAutofit/>
          </a:bodyPr>
          <a:lstStyle/>
          <a:p>
            <a:pPr algn="l"/>
            <a:r>
              <a:rPr lang="en-US" sz="4400" dirty="0">
                <a:solidFill>
                  <a:schemeClr val="tx1"/>
                </a:solidFill>
              </a:rPr>
              <a:t>Thank you!</a:t>
            </a:r>
          </a:p>
        </p:txBody>
      </p:sp>
    </p:spTree>
    <p:extLst>
      <p:ext uri="{BB962C8B-B14F-4D97-AF65-F5344CB8AC3E}">
        <p14:creationId xmlns:p14="http://schemas.microsoft.com/office/powerpoint/2010/main" val="142640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Isosceles Triangle 14">
            <a:extLst>
              <a:ext uri="{FF2B5EF4-FFF2-40B4-BE49-F238E27FC236}">
                <a16:creationId xmlns:a16="http://schemas.microsoft.com/office/drawing/2014/main" id="{D0203E04-12AB-4245-894E-0C78626E6E45}"/>
              </a:ext>
            </a:extLst>
          </p:cNvPr>
          <p:cNvSpPr/>
          <p:nvPr/>
        </p:nvSpPr>
        <p:spPr>
          <a:xfrm rot="14888972">
            <a:off x="8328855" y="4746155"/>
            <a:ext cx="508791" cy="821753"/>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9" name="Isosceles Triangle 8">
            <a:extLst>
              <a:ext uri="{FF2B5EF4-FFF2-40B4-BE49-F238E27FC236}">
                <a16:creationId xmlns:a16="http://schemas.microsoft.com/office/drawing/2014/main" id="{F556D540-8E14-4B4A-8D96-7E9E2DE6429E}"/>
              </a:ext>
            </a:extLst>
          </p:cNvPr>
          <p:cNvSpPr/>
          <p:nvPr/>
        </p:nvSpPr>
        <p:spPr>
          <a:xfrm rot="14888972">
            <a:off x="3528713" y="4857710"/>
            <a:ext cx="508791" cy="821753"/>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D92FD6D3-6719-4771-A61D-F7C254A8E6F3}"/>
              </a:ext>
            </a:extLst>
          </p:cNvPr>
          <p:cNvSpPr>
            <a:spLocks noGrp="1"/>
          </p:cNvSpPr>
          <p:nvPr>
            <p:ph type="title"/>
          </p:nvPr>
        </p:nvSpPr>
        <p:spPr/>
        <p:txBody>
          <a:bodyPr>
            <a:normAutofit fontScale="90000"/>
          </a:bodyPr>
          <a:lstStyle/>
          <a:p>
            <a:r>
              <a:rPr lang="en-US" dirty="0"/>
              <a:t>Introduction – Rasterization and Ray-tracing</a:t>
            </a:r>
            <a:endParaRPr lang="en-SG" dirty="0"/>
          </a:p>
        </p:txBody>
      </p:sp>
      <p:sp>
        <p:nvSpPr>
          <p:cNvPr id="3" name="Content Placeholder 2">
            <a:extLst>
              <a:ext uri="{FF2B5EF4-FFF2-40B4-BE49-F238E27FC236}">
                <a16:creationId xmlns:a16="http://schemas.microsoft.com/office/drawing/2014/main" id="{ED1FFAC1-EB68-4D13-A286-7835DB7084C7}"/>
              </a:ext>
            </a:extLst>
          </p:cNvPr>
          <p:cNvSpPr>
            <a:spLocks noGrp="1"/>
          </p:cNvSpPr>
          <p:nvPr>
            <p:ph idx="1"/>
          </p:nvPr>
        </p:nvSpPr>
        <p:spPr/>
        <p:txBody>
          <a:bodyPr/>
          <a:lstStyle/>
          <a:p>
            <a:r>
              <a:rPr lang="en-US" dirty="0"/>
              <a:t>Rasterization – the traditional graphics method</a:t>
            </a:r>
          </a:p>
          <a:p>
            <a:pPr lvl="1"/>
            <a:r>
              <a:rPr lang="en-US" dirty="0"/>
              <a:t>Works on basically all graphics cards</a:t>
            </a:r>
          </a:p>
          <a:p>
            <a:pPr lvl="1"/>
            <a:r>
              <a:rPr lang="en-US" dirty="0"/>
              <a:t>Compute screen space locations of triangles and draws them to screen</a:t>
            </a:r>
          </a:p>
          <a:p>
            <a:pPr lvl="1"/>
            <a:endParaRPr lang="en-SG" dirty="0"/>
          </a:p>
        </p:txBody>
      </p:sp>
      <p:sp>
        <p:nvSpPr>
          <p:cNvPr id="5" name="Cube 4">
            <a:extLst>
              <a:ext uri="{FF2B5EF4-FFF2-40B4-BE49-F238E27FC236}">
                <a16:creationId xmlns:a16="http://schemas.microsoft.com/office/drawing/2014/main" id="{73362B5B-1D29-49C5-A1C6-79FA253D4D41}"/>
              </a:ext>
            </a:extLst>
          </p:cNvPr>
          <p:cNvSpPr/>
          <p:nvPr/>
        </p:nvSpPr>
        <p:spPr>
          <a:xfrm>
            <a:off x="2115879" y="3800254"/>
            <a:ext cx="2828261" cy="238169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Cube 5">
            <a:extLst>
              <a:ext uri="{FF2B5EF4-FFF2-40B4-BE49-F238E27FC236}">
                <a16:creationId xmlns:a16="http://schemas.microsoft.com/office/drawing/2014/main" id="{28DACA40-BC80-44B5-8084-AEDE54E0F35E}"/>
              </a:ext>
            </a:extLst>
          </p:cNvPr>
          <p:cNvSpPr/>
          <p:nvPr/>
        </p:nvSpPr>
        <p:spPr>
          <a:xfrm rot="10800000">
            <a:off x="2115879" y="3800254"/>
            <a:ext cx="2828261" cy="238169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Isosceles Triangle 6">
            <a:extLst>
              <a:ext uri="{FF2B5EF4-FFF2-40B4-BE49-F238E27FC236}">
                <a16:creationId xmlns:a16="http://schemas.microsoft.com/office/drawing/2014/main" id="{C8FB012C-141B-42F4-A38E-DD3053CAC998}"/>
              </a:ext>
            </a:extLst>
          </p:cNvPr>
          <p:cNvSpPr/>
          <p:nvPr/>
        </p:nvSpPr>
        <p:spPr>
          <a:xfrm>
            <a:off x="2889470" y="4605670"/>
            <a:ext cx="404643" cy="66652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8" name="Isosceles Triangle 7">
            <a:extLst>
              <a:ext uri="{FF2B5EF4-FFF2-40B4-BE49-F238E27FC236}">
                <a16:creationId xmlns:a16="http://schemas.microsoft.com/office/drawing/2014/main" id="{E39039A7-FC1E-42DE-8564-B857E530B577}"/>
              </a:ext>
            </a:extLst>
          </p:cNvPr>
          <p:cNvSpPr/>
          <p:nvPr/>
        </p:nvSpPr>
        <p:spPr>
          <a:xfrm>
            <a:off x="2889166" y="4991100"/>
            <a:ext cx="991585" cy="6665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3F415F37-4963-4F52-A8BC-9FD16D82195D}"/>
              </a:ext>
            </a:extLst>
          </p:cNvPr>
          <p:cNvSpPr txBox="1"/>
          <p:nvPr/>
        </p:nvSpPr>
        <p:spPr>
          <a:xfrm>
            <a:off x="2447725" y="6198045"/>
            <a:ext cx="2164567" cy="369332"/>
          </a:xfrm>
          <a:prstGeom prst="rect">
            <a:avLst/>
          </a:prstGeom>
          <a:noFill/>
        </p:spPr>
        <p:txBody>
          <a:bodyPr wrap="none" rtlCol="0">
            <a:spAutoFit/>
          </a:bodyPr>
          <a:lstStyle/>
          <a:p>
            <a:r>
              <a:rPr lang="en-US" dirty="0"/>
              <a:t>World Space (in data)</a:t>
            </a:r>
            <a:endParaRPr lang="en-SG" dirty="0"/>
          </a:p>
        </p:txBody>
      </p:sp>
      <p:sp>
        <p:nvSpPr>
          <p:cNvPr id="11" name="Rectangle 10">
            <a:extLst>
              <a:ext uri="{FF2B5EF4-FFF2-40B4-BE49-F238E27FC236}">
                <a16:creationId xmlns:a16="http://schemas.microsoft.com/office/drawing/2014/main" id="{63C9CB85-4906-4394-A5CD-68C49DD47D98}"/>
              </a:ext>
            </a:extLst>
          </p:cNvPr>
          <p:cNvSpPr/>
          <p:nvPr/>
        </p:nvSpPr>
        <p:spPr>
          <a:xfrm>
            <a:off x="6570921" y="3825581"/>
            <a:ext cx="3402419" cy="21751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FE08B1BC-8299-4FA2-A7B6-3EF992776C66}"/>
              </a:ext>
            </a:extLst>
          </p:cNvPr>
          <p:cNvSpPr txBox="1"/>
          <p:nvPr/>
        </p:nvSpPr>
        <p:spPr>
          <a:xfrm>
            <a:off x="7599670" y="6166823"/>
            <a:ext cx="1392112" cy="369332"/>
          </a:xfrm>
          <a:prstGeom prst="rect">
            <a:avLst/>
          </a:prstGeom>
          <a:noFill/>
        </p:spPr>
        <p:txBody>
          <a:bodyPr wrap="none" rtlCol="0">
            <a:spAutoFit/>
          </a:bodyPr>
          <a:lstStyle/>
          <a:p>
            <a:r>
              <a:rPr lang="en-US" dirty="0"/>
              <a:t>Screen Image</a:t>
            </a:r>
            <a:endParaRPr lang="en-SG" dirty="0"/>
          </a:p>
        </p:txBody>
      </p:sp>
      <p:sp>
        <p:nvSpPr>
          <p:cNvPr id="13" name="Isosceles Triangle 12">
            <a:extLst>
              <a:ext uri="{FF2B5EF4-FFF2-40B4-BE49-F238E27FC236}">
                <a16:creationId xmlns:a16="http://schemas.microsoft.com/office/drawing/2014/main" id="{ECEB30C6-2372-44B6-B19F-E0BB60BD4E6C}"/>
              </a:ext>
            </a:extLst>
          </p:cNvPr>
          <p:cNvSpPr/>
          <p:nvPr/>
        </p:nvSpPr>
        <p:spPr>
          <a:xfrm>
            <a:off x="7498884" y="4685857"/>
            <a:ext cx="404643" cy="666529"/>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4" name="Isosceles Triangle 13">
            <a:extLst>
              <a:ext uri="{FF2B5EF4-FFF2-40B4-BE49-F238E27FC236}">
                <a16:creationId xmlns:a16="http://schemas.microsoft.com/office/drawing/2014/main" id="{0AC55C5A-0526-41D8-84C6-7B9EFE8F8F64}"/>
              </a:ext>
            </a:extLst>
          </p:cNvPr>
          <p:cNvSpPr/>
          <p:nvPr/>
        </p:nvSpPr>
        <p:spPr>
          <a:xfrm>
            <a:off x="7622307" y="4879544"/>
            <a:ext cx="991585" cy="6665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788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3" grpId="0" uiExpand="1" build="p"/>
      <p:bldP spid="5" grpId="0" animBg="1"/>
      <p:bldP spid="6" grpId="0" animBg="1"/>
      <p:bldP spid="7" grpId="0" animBg="1"/>
      <p:bldP spid="8" grpId="0" animBg="1"/>
      <p:bldP spid="10" grpId="0"/>
      <p:bldP spid="11" grpId="0" animBg="1"/>
      <p:bldP spid="12" grpId="0"/>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609F21-239B-466C-A899-E45061939150}"/>
              </a:ext>
            </a:extLst>
          </p:cNvPr>
          <p:cNvSpPr/>
          <p:nvPr/>
        </p:nvSpPr>
        <p:spPr>
          <a:xfrm>
            <a:off x="4062383" y="3623456"/>
            <a:ext cx="4067233" cy="26249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C98E1B0-3E80-40DC-86B7-5D7C9C80A92A}"/>
              </a:ext>
            </a:extLst>
          </p:cNvPr>
          <p:cNvSpPr>
            <a:spLocks noGrp="1"/>
          </p:cNvSpPr>
          <p:nvPr>
            <p:ph type="title"/>
          </p:nvPr>
        </p:nvSpPr>
        <p:spPr/>
        <p:txBody>
          <a:bodyPr>
            <a:normAutofit fontScale="90000"/>
          </a:bodyPr>
          <a:lstStyle/>
          <a:p>
            <a:r>
              <a:rPr lang="en-US" dirty="0"/>
              <a:t>Introduction – Rasterization and Ray-tracing</a:t>
            </a:r>
            <a:endParaRPr lang="en-SG" dirty="0"/>
          </a:p>
        </p:txBody>
      </p:sp>
      <p:sp>
        <p:nvSpPr>
          <p:cNvPr id="3" name="Content Placeholder 2">
            <a:extLst>
              <a:ext uri="{FF2B5EF4-FFF2-40B4-BE49-F238E27FC236}">
                <a16:creationId xmlns:a16="http://schemas.microsoft.com/office/drawing/2014/main" id="{20607B4B-018B-4D49-955A-D05DA0FFFA85}"/>
              </a:ext>
            </a:extLst>
          </p:cNvPr>
          <p:cNvSpPr>
            <a:spLocks noGrp="1"/>
          </p:cNvSpPr>
          <p:nvPr>
            <p:ph idx="1"/>
          </p:nvPr>
        </p:nvSpPr>
        <p:spPr/>
        <p:txBody>
          <a:bodyPr/>
          <a:lstStyle/>
          <a:p>
            <a:r>
              <a:rPr lang="en-US" dirty="0"/>
              <a:t>Often reserved for offline use</a:t>
            </a:r>
          </a:p>
          <a:p>
            <a:r>
              <a:rPr lang="en-US" dirty="0"/>
              <a:t>Computationally expensive</a:t>
            </a:r>
          </a:p>
          <a:p>
            <a:pPr lvl="1"/>
            <a:r>
              <a:rPr lang="en-US" dirty="0"/>
              <a:t>Ray-tracing involves casting rays and computing closest surface intersections</a:t>
            </a:r>
          </a:p>
        </p:txBody>
      </p:sp>
      <p:pic>
        <p:nvPicPr>
          <p:cNvPr id="2050" name="Picture 2">
            <a:extLst>
              <a:ext uri="{FF2B5EF4-FFF2-40B4-BE49-F238E27FC236}">
                <a16:creationId xmlns:a16="http://schemas.microsoft.com/office/drawing/2014/main" id="{33626E3F-49EE-4E90-A40C-26127369E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193" y="3791395"/>
            <a:ext cx="3694037" cy="24570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AC8052-0BBB-4892-84CF-50E12B1BD38F}"/>
              </a:ext>
            </a:extLst>
          </p:cNvPr>
          <p:cNvSpPr txBox="1"/>
          <p:nvPr/>
        </p:nvSpPr>
        <p:spPr>
          <a:xfrm>
            <a:off x="4706409" y="6231672"/>
            <a:ext cx="2769604" cy="369332"/>
          </a:xfrm>
          <a:prstGeom prst="rect">
            <a:avLst/>
          </a:prstGeom>
          <a:noFill/>
        </p:spPr>
        <p:txBody>
          <a:bodyPr wrap="none" rtlCol="0">
            <a:spAutoFit/>
          </a:bodyPr>
          <a:lstStyle/>
          <a:p>
            <a:r>
              <a:rPr lang="en-US" dirty="0"/>
              <a:t>Image credit: </a:t>
            </a:r>
            <a:r>
              <a:rPr lang="en-US" dirty="0">
                <a:hlinkClick r:id="rId4"/>
              </a:rPr>
              <a:t>Henrik</a:t>
            </a:r>
            <a:r>
              <a:rPr lang="en-US" dirty="0"/>
              <a:t>, </a:t>
            </a:r>
            <a:r>
              <a:rPr lang="en-US" dirty="0">
                <a:hlinkClick r:id="rId5"/>
              </a:rPr>
              <a:t>source</a:t>
            </a:r>
            <a:endParaRPr lang="en-SG" dirty="0"/>
          </a:p>
        </p:txBody>
      </p:sp>
    </p:spTree>
    <p:extLst>
      <p:ext uri="{BB962C8B-B14F-4D97-AF65-F5344CB8AC3E}">
        <p14:creationId xmlns:p14="http://schemas.microsoft.com/office/powerpoint/2010/main" val="58831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uiExpand="1"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9B975-F0E7-4930-BDEB-DE55789BA12D}"/>
              </a:ext>
            </a:extLst>
          </p:cNvPr>
          <p:cNvSpPr>
            <a:spLocks noGrp="1"/>
          </p:cNvSpPr>
          <p:nvPr>
            <p:ph type="title"/>
          </p:nvPr>
        </p:nvSpPr>
        <p:spPr/>
        <p:txBody>
          <a:bodyPr>
            <a:normAutofit fontScale="90000"/>
          </a:bodyPr>
          <a:lstStyle/>
          <a:p>
            <a:r>
              <a:rPr lang="en-US" dirty="0"/>
              <a:t>Introduction – Rasterization and Ray-tracing</a:t>
            </a:r>
            <a:endParaRPr lang="en-SG" dirty="0"/>
          </a:p>
        </p:txBody>
      </p:sp>
      <p:sp>
        <p:nvSpPr>
          <p:cNvPr id="3" name="Content Placeholder 2">
            <a:extLst>
              <a:ext uri="{FF2B5EF4-FFF2-40B4-BE49-F238E27FC236}">
                <a16:creationId xmlns:a16="http://schemas.microsoft.com/office/drawing/2014/main" id="{A066AE5E-1C7D-4061-8676-15ED10D028E6}"/>
              </a:ext>
            </a:extLst>
          </p:cNvPr>
          <p:cNvSpPr>
            <a:spLocks noGrp="1"/>
          </p:cNvSpPr>
          <p:nvPr>
            <p:ph idx="1"/>
          </p:nvPr>
        </p:nvSpPr>
        <p:spPr/>
        <p:txBody>
          <a:bodyPr/>
          <a:lstStyle/>
          <a:p>
            <a:r>
              <a:rPr lang="en-US" dirty="0"/>
              <a:t>Raytracing is more photorealistic</a:t>
            </a:r>
          </a:p>
          <a:p>
            <a:pPr lvl="1"/>
            <a:r>
              <a:rPr lang="en-US" dirty="0"/>
              <a:t>Requires a 10-100s of ray computations for usable frames</a:t>
            </a:r>
          </a:p>
          <a:p>
            <a:pPr lvl="1"/>
            <a:r>
              <a:rPr lang="en-US" dirty="0"/>
              <a:t>Instead, use few rays per pixel and denoising filters</a:t>
            </a:r>
          </a:p>
          <a:p>
            <a:r>
              <a:rPr lang="en-US" dirty="0"/>
              <a:t>Can use a hybrid of raytracing and rasterization to cut down on raytracing cost</a:t>
            </a:r>
          </a:p>
          <a:p>
            <a:pPr lvl="1"/>
            <a:endParaRPr lang="en-SG" dirty="0"/>
          </a:p>
        </p:txBody>
      </p:sp>
    </p:spTree>
    <p:extLst>
      <p:ext uri="{BB962C8B-B14F-4D97-AF65-F5344CB8AC3E}">
        <p14:creationId xmlns:p14="http://schemas.microsoft.com/office/powerpoint/2010/main" val="27836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7402-85C5-4A7B-BC4C-C822E354D150}"/>
              </a:ext>
            </a:extLst>
          </p:cNvPr>
          <p:cNvSpPr>
            <a:spLocks noGrp="1"/>
          </p:cNvSpPr>
          <p:nvPr>
            <p:ph type="title"/>
          </p:nvPr>
        </p:nvSpPr>
        <p:spPr/>
        <p:txBody>
          <a:bodyPr/>
          <a:lstStyle/>
          <a:p>
            <a:r>
              <a:rPr lang="en-US" dirty="0"/>
              <a:t>Introduction – Distributed Rendering</a:t>
            </a:r>
            <a:endParaRPr lang="en-SG" dirty="0"/>
          </a:p>
        </p:txBody>
      </p:sp>
      <p:sp>
        <p:nvSpPr>
          <p:cNvPr id="3" name="Content Placeholder 2">
            <a:extLst>
              <a:ext uri="{FF2B5EF4-FFF2-40B4-BE49-F238E27FC236}">
                <a16:creationId xmlns:a16="http://schemas.microsoft.com/office/drawing/2014/main" id="{3CC3A300-CF1E-4BF2-9669-87F9518B2C53}"/>
              </a:ext>
            </a:extLst>
          </p:cNvPr>
          <p:cNvSpPr>
            <a:spLocks noGrp="1"/>
          </p:cNvSpPr>
          <p:nvPr>
            <p:ph idx="1"/>
          </p:nvPr>
        </p:nvSpPr>
        <p:spPr/>
        <p:txBody>
          <a:bodyPr/>
          <a:lstStyle/>
          <a:p>
            <a:r>
              <a:rPr lang="en-US" dirty="0"/>
              <a:t>Higher quality achievable from raytracing</a:t>
            </a:r>
          </a:p>
          <a:p>
            <a:r>
              <a:rPr lang="en-SG" dirty="0"/>
              <a:t>Distributing rendering to cloud resources means lower-end hardware can still achieve higher quality</a:t>
            </a:r>
          </a:p>
          <a:p>
            <a:pPr lvl="1"/>
            <a:r>
              <a:rPr lang="en-SG" dirty="0"/>
              <a:t>E.g. Mobile devices</a:t>
            </a:r>
          </a:p>
          <a:p>
            <a:pPr lvl="1"/>
            <a:r>
              <a:rPr lang="en-SG" dirty="0"/>
              <a:t>5G and edge computing</a:t>
            </a:r>
          </a:p>
        </p:txBody>
      </p:sp>
    </p:spTree>
    <p:extLst>
      <p:ext uri="{BB962C8B-B14F-4D97-AF65-F5344CB8AC3E}">
        <p14:creationId xmlns:p14="http://schemas.microsoft.com/office/powerpoint/2010/main" val="250257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20092-AF0D-400F-BF97-A8C20FE2DDF2}"/>
              </a:ext>
            </a:extLst>
          </p:cNvPr>
          <p:cNvSpPr>
            <a:spLocks noGrp="1"/>
          </p:cNvSpPr>
          <p:nvPr>
            <p:ph type="title"/>
          </p:nvPr>
        </p:nvSpPr>
        <p:spPr>
          <a:xfrm>
            <a:off x="913796" y="643465"/>
            <a:ext cx="3382638" cy="1370605"/>
          </a:xfrm>
        </p:spPr>
        <p:txBody>
          <a:bodyPr>
            <a:normAutofit/>
          </a:bodyPr>
          <a:lstStyle/>
          <a:p>
            <a:pPr algn="l"/>
            <a:r>
              <a:rPr lang="en-US" sz="3000"/>
              <a:t>Related Works</a:t>
            </a:r>
            <a:endParaRPr lang="en-SG" sz="3000"/>
          </a:p>
        </p:txBody>
      </p:sp>
      <p:sp>
        <p:nvSpPr>
          <p:cNvPr id="3" name="Content Placeholder 2">
            <a:extLst>
              <a:ext uri="{FF2B5EF4-FFF2-40B4-BE49-F238E27FC236}">
                <a16:creationId xmlns:a16="http://schemas.microsoft.com/office/drawing/2014/main" id="{A5BA2ECF-BBC6-4DA1-B99E-A70CF731ACCB}"/>
              </a:ext>
            </a:extLst>
          </p:cNvPr>
          <p:cNvSpPr>
            <a:spLocks noGrp="1"/>
          </p:cNvSpPr>
          <p:nvPr>
            <p:ph idx="1"/>
          </p:nvPr>
        </p:nvSpPr>
        <p:spPr>
          <a:xfrm>
            <a:off x="913796" y="2247153"/>
            <a:ext cx="3358084" cy="3544046"/>
          </a:xfrm>
        </p:spPr>
        <p:txBody>
          <a:bodyPr>
            <a:normAutofit lnSpcReduction="10000"/>
          </a:bodyPr>
          <a:lstStyle/>
          <a:p>
            <a:pPr>
              <a:lnSpc>
                <a:spcPct val="90000"/>
              </a:lnSpc>
            </a:pPr>
            <a:r>
              <a:rPr lang="en-US" sz="1500" dirty="0"/>
              <a:t>Cloud based gaming</a:t>
            </a:r>
          </a:p>
          <a:p>
            <a:pPr lvl="1">
              <a:lnSpc>
                <a:spcPct val="90000"/>
              </a:lnSpc>
            </a:pPr>
            <a:r>
              <a:rPr lang="en-US" sz="1500" dirty="0"/>
              <a:t>E.g. Google stadia, GeForce Now, </a:t>
            </a:r>
            <a:r>
              <a:rPr lang="en-US" sz="1500" dirty="0" err="1"/>
              <a:t>Playstation</a:t>
            </a:r>
            <a:r>
              <a:rPr lang="en-US" sz="1500" dirty="0"/>
              <a:t> Now etc.</a:t>
            </a:r>
          </a:p>
          <a:p>
            <a:pPr lvl="1">
              <a:lnSpc>
                <a:spcPct val="90000"/>
              </a:lnSpc>
            </a:pPr>
            <a:r>
              <a:rPr lang="en-US" sz="1500" dirty="0"/>
              <a:t>Game runs on server, streamed to client (direct coding)</a:t>
            </a:r>
          </a:p>
          <a:p>
            <a:pPr lvl="1">
              <a:lnSpc>
                <a:spcPct val="90000"/>
              </a:lnSpc>
            </a:pPr>
            <a:r>
              <a:rPr lang="en-US" sz="1500" dirty="0"/>
              <a:t>Noticeable latency</a:t>
            </a:r>
          </a:p>
          <a:p>
            <a:pPr>
              <a:lnSpc>
                <a:spcPct val="90000"/>
              </a:lnSpc>
            </a:pPr>
            <a:r>
              <a:rPr lang="en-US" sz="1500" dirty="0"/>
              <a:t>Partially rendering on the client</a:t>
            </a:r>
          </a:p>
          <a:p>
            <a:pPr lvl="1">
              <a:lnSpc>
                <a:spcPct val="90000"/>
              </a:lnSpc>
            </a:pPr>
            <a:r>
              <a:rPr lang="en-US" sz="1500" dirty="0"/>
              <a:t>Server only needs to send deltas, rather than full frames</a:t>
            </a:r>
          </a:p>
          <a:p>
            <a:pPr lvl="2">
              <a:lnSpc>
                <a:spcPct val="90000"/>
              </a:lnSpc>
            </a:pPr>
            <a:r>
              <a:rPr lang="en-US" sz="1500" dirty="0" err="1"/>
              <a:t>Seong</a:t>
            </a:r>
            <a:r>
              <a:rPr lang="en-US" sz="1500" dirty="0"/>
              <a:t> and Ngai (2014) – Layered Coding</a:t>
            </a:r>
          </a:p>
          <a:p>
            <a:pPr lvl="2">
              <a:lnSpc>
                <a:spcPct val="90000"/>
              </a:lnSpc>
            </a:pPr>
            <a:r>
              <a:rPr lang="en-US" sz="1500" dirty="0"/>
              <a:t>Improved compression via H.264 compared to direct coding</a:t>
            </a:r>
            <a:endParaRPr lang="en-SG" sz="1500" dirty="0"/>
          </a:p>
        </p:txBody>
      </p:sp>
      <p:pic>
        <p:nvPicPr>
          <p:cNvPr id="5" name="Picture 4">
            <a:extLst>
              <a:ext uri="{FF2B5EF4-FFF2-40B4-BE49-F238E27FC236}">
                <a16:creationId xmlns:a16="http://schemas.microsoft.com/office/drawing/2014/main" id="{D637F1CB-F582-4FDC-AC96-ED41C74B83A0}"/>
              </a:ext>
            </a:extLst>
          </p:cNvPr>
          <p:cNvPicPr>
            <a:picLocks noChangeAspect="1"/>
          </p:cNvPicPr>
          <p:nvPr/>
        </p:nvPicPr>
        <p:blipFill>
          <a:blip r:embed="rId4"/>
          <a:stretch>
            <a:fillRect/>
          </a:stretch>
        </p:blipFill>
        <p:spPr>
          <a:xfrm>
            <a:off x="4915348" y="2247153"/>
            <a:ext cx="6633184" cy="2570358"/>
          </a:xfrm>
          <a:prstGeom prst="rect">
            <a:avLst/>
          </a:prstGeom>
        </p:spPr>
      </p:pic>
      <p:sp>
        <p:nvSpPr>
          <p:cNvPr id="6" name="TextBox 5">
            <a:extLst>
              <a:ext uri="{FF2B5EF4-FFF2-40B4-BE49-F238E27FC236}">
                <a16:creationId xmlns:a16="http://schemas.microsoft.com/office/drawing/2014/main" id="{1801A346-2359-4DF1-A3B3-A6F5CCDCF0A8}"/>
              </a:ext>
            </a:extLst>
          </p:cNvPr>
          <p:cNvSpPr txBox="1"/>
          <p:nvPr/>
        </p:nvSpPr>
        <p:spPr>
          <a:xfrm>
            <a:off x="6277623" y="4829821"/>
            <a:ext cx="3908634" cy="369332"/>
          </a:xfrm>
          <a:prstGeom prst="rect">
            <a:avLst/>
          </a:prstGeom>
          <a:noFill/>
        </p:spPr>
        <p:txBody>
          <a:bodyPr wrap="none" rtlCol="0">
            <a:spAutoFit/>
          </a:bodyPr>
          <a:lstStyle/>
          <a:p>
            <a:r>
              <a:rPr lang="en-US" dirty="0" err="1"/>
              <a:t>Seong</a:t>
            </a:r>
            <a:r>
              <a:rPr lang="en-US" dirty="0"/>
              <a:t> and Ngai (2014) – Layered Coding</a:t>
            </a:r>
            <a:endParaRPr lang="en-SG" dirty="0"/>
          </a:p>
        </p:txBody>
      </p:sp>
    </p:spTree>
    <p:extLst>
      <p:ext uri="{BB962C8B-B14F-4D97-AF65-F5344CB8AC3E}">
        <p14:creationId xmlns:p14="http://schemas.microsoft.com/office/powerpoint/2010/main" val="64482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E7148-42EB-4378-AC2E-485D2C5379C4}"/>
              </a:ext>
            </a:extLst>
          </p:cNvPr>
          <p:cNvSpPr>
            <a:spLocks noGrp="1"/>
          </p:cNvSpPr>
          <p:nvPr>
            <p:ph type="title"/>
          </p:nvPr>
        </p:nvSpPr>
        <p:spPr/>
        <p:txBody>
          <a:bodyPr/>
          <a:lstStyle/>
          <a:p>
            <a:r>
              <a:rPr lang="en-US" dirty="0"/>
              <a:t>Related Works</a:t>
            </a:r>
            <a:endParaRPr lang="en-SG" dirty="0"/>
          </a:p>
        </p:txBody>
      </p:sp>
      <p:sp>
        <p:nvSpPr>
          <p:cNvPr id="3" name="Content Placeholder 2">
            <a:extLst>
              <a:ext uri="{FF2B5EF4-FFF2-40B4-BE49-F238E27FC236}">
                <a16:creationId xmlns:a16="http://schemas.microsoft.com/office/drawing/2014/main" id="{9479FFB9-D173-4541-BD04-485D31503C45}"/>
              </a:ext>
            </a:extLst>
          </p:cNvPr>
          <p:cNvSpPr>
            <a:spLocks noGrp="1"/>
          </p:cNvSpPr>
          <p:nvPr>
            <p:ph idx="1"/>
          </p:nvPr>
        </p:nvSpPr>
        <p:spPr/>
        <p:txBody>
          <a:bodyPr/>
          <a:lstStyle/>
          <a:p>
            <a:r>
              <a:rPr lang="en-US" dirty="0"/>
              <a:t>Game runs on the client and server</a:t>
            </a:r>
          </a:p>
          <a:p>
            <a:pPr lvl="1"/>
            <a:r>
              <a:rPr lang="en-US" dirty="0"/>
              <a:t>Eduardo et al (2015)</a:t>
            </a:r>
          </a:p>
          <a:p>
            <a:pPr lvl="2"/>
            <a:r>
              <a:rPr lang="en-US" dirty="0"/>
              <a:t>Three instances running in sync – low quality on client, low quality on server, high quality on server </a:t>
            </a:r>
          </a:p>
          <a:p>
            <a:pPr lvl="2"/>
            <a:r>
              <a:rPr lang="en-US" dirty="0"/>
              <a:t>Send deltas from server to client</a:t>
            </a:r>
          </a:p>
          <a:p>
            <a:pPr lvl="2"/>
            <a:r>
              <a:rPr lang="en-US" dirty="0"/>
              <a:t>Inputs are sent to server to maintain sync</a:t>
            </a:r>
          </a:p>
          <a:p>
            <a:pPr lvl="1"/>
            <a:r>
              <a:rPr lang="en-US" dirty="0"/>
              <a:t>We do something similar, but send raytracing data</a:t>
            </a:r>
            <a:endParaRPr lang="en-SG" dirty="0"/>
          </a:p>
        </p:txBody>
      </p:sp>
    </p:spTree>
    <p:extLst>
      <p:ext uri="{BB962C8B-B14F-4D97-AF65-F5344CB8AC3E}">
        <p14:creationId xmlns:p14="http://schemas.microsoft.com/office/powerpoint/2010/main" val="79185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otalTime>0</TotalTime>
  <Words>6338</Words>
  <Application>Microsoft Office PowerPoint</Application>
  <PresentationFormat>Widescreen</PresentationFormat>
  <Paragraphs>382</Paragraphs>
  <Slides>38</Slides>
  <Notes>35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 Math</vt:lpstr>
      <vt:lpstr>Goudy Old Style</vt:lpstr>
      <vt:lpstr>Times New Roman</vt:lpstr>
      <vt:lpstr>Wingdings 2</vt:lpstr>
      <vt:lpstr>SlateVTI</vt:lpstr>
      <vt:lpstr>Hardware Ray-Tracing Assisted Hybrid Rendering Pipeline for Games</vt:lpstr>
      <vt:lpstr>Final Presentation </vt:lpstr>
      <vt:lpstr>Introduction</vt:lpstr>
      <vt:lpstr>Introduction – Rasterization and Ray-tracing</vt:lpstr>
      <vt:lpstr>Introduction – Rasterization and Ray-tracing</vt:lpstr>
      <vt:lpstr>Introduction – Rasterization and Ray-tracing</vt:lpstr>
      <vt:lpstr>Introduction – Distributed Rendering</vt:lpstr>
      <vt:lpstr>Related Works</vt:lpstr>
      <vt:lpstr>Related Works</vt:lpstr>
      <vt:lpstr>System Design</vt:lpstr>
      <vt:lpstr>System Design – Algorithm</vt:lpstr>
      <vt:lpstr>System Design – Algorithm</vt:lpstr>
      <vt:lpstr>PowerPoint Presentation</vt:lpstr>
      <vt:lpstr>System Design – Algorithm</vt:lpstr>
      <vt:lpstr>System Design – Algorithm</vt:lpstr>
      <vt:lpstr>System Design – Algorithm</vt:lpstr>
      <vt:lpstr>PowerPoint Presentation</vt:lpstr>
      <vt:lpstr>PowerPoint Presentation</vt:lpstr>
      <vt:lpstr>System Design – Algorithm</vt:lpstr>
      <vt:lpstr>System Design – Algorithm</vt:lpstr>
      <vt:lpstr>Visibility Bitmap</vt:lpstr>
      <vt:lpstr>Data Flow</vt:lpstr>
      <vt:lpstr>Implementation Details (Hardware)</vt:lpstr>
      <vt:lpstr>Implementation Details (Software)</vt:lpstr>
      <vt:lpstr>RenderingPipeline</vt:lpstr>
      <vt:lpstr>Distributed Rendering – RenderPasses</vt:lpstr>
      <vt:lpstr>PowerPoint Presentation</vt:lpstr>
      <vt:lpstr>Demonstration</vt:lpstr>
      <vt:lpstr>PowerPoint Presentation</vt:lpstr>
      <vt:lpstr>Analysis – Visual Quality </vt:lpstr>
      <vt:lpstr>PowerPoint Presentation</vt:lpstr>
      <vt:lpstr>Analysis – Visual Quality</vt:lpstr>
      <vt:lpstr>Extended Architecture</vt:lpstr>
      <vt:lpstr>Analysis – Framerate</vt:lpstr>
      <vt:lpstr>Future Work</vt:lpstr>
      <vt:lpstr>Conclusion</vt:lpstr>
      <vt:lpstr>Questions and Answers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2020-11-18T06:24:17Z</dcterms:created>
  <dcterms:modified xsi:type="dcterms:W3CDTF">2021-04-19T03:00:15Z</dcterms:modified>
</cp:coreProperties>
</file>